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0"/>
  </p:notesMasterIdLst>
  <p:sldIdLst>
    <p:sldId id="256" r:id="rId2"/>
    <p:sldId id="258" r:id="rId3"/>
    <p:sldId id="265" r:id="rId4"/>
    <p:sldId id="259" r:id="rId5"/>
    <p:sldId id="264" r:id="rId6"/>
    <p:sldId id="266" r:id="rId7"/>
    <p:sldId id="268" r:id="rId8"/>
    <p:sldId id="269" r:id="rId9"/>
    <p:sldId id="271" r:id="rId10"/>
    <p:sldId id="272" r:id="rId11"/>
    <p:sldId id="276" r:id="rId12"/>
    <p:sldId id="278" r:id="rId13"/>
    <p:sldId id="279" r:id="rId14"/>
    <p:sldId id="280" r:id="rId15"/>
    <p:sldId id="281" r:id="rId16"/>
    <p:sldId id="282" r:id="rId17"/>
    <p:sldId id="283" r:id="rId18"/>
    <p:sldId id="284" r:id="rId19"/>
    <p:sldId id="285" r:id="rId20"/>
    <p:sldId id="273" r:id="rId21"/>
    <p:sldId id="286" r:id="rId22"/>
    <p:sldId id="287" r:id="rId23"/>
    <p:sldId id="275" r:id="rId24"/>
    <p:sldId id="257" r:id="rId25"/>
    <p:sldId id="288" r:id="rId26"/>
    <p:sldId id="261" r:id="rId27"/>
    <p:sldId id="263" r:id="rId28"/>
    <p:sldId id="26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0" autoAdjust="0"/>
    <p:restoredTop sz="94660"/>
  </p:normalViewPr>
  <p:slideViewPr>
    <p:cSldViewPr>
      <p:cViewPr varScale="1">
        <p:scale>
          <a:sx n="70" d="100"/>
          <a:sy n="70" d="100"/>
        </p:scale>
        <p:origin x="-5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C51984-3E69-4CC8-9EFB-9EA7BB031A44}" type="datetimeFigureOut">
              <a:rPr lang="en-US" smtClean="0"/>
              <a:pPr/>
              <a:t>4/27/2011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CEE554-1E52-465C-91A8-7C64A444DBE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21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22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CEE554-1E52-465C-91A8-7C64A444DBED}"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047828FB-B2F8-4C38-B391-C0C7B8359973}" type="datetimeFigureOut">
              <a:rPr lang="en-US" smtClean="0"/>
              <a:pPr/>
              <a:t>4/27/2011</a:t>
            </a:fld>
            <a:endParaRPr lang="en-US"/>
          </a:p>
        </p:txBody>
      </p:sp>
      <p:sp>
        <p:nvSpPr>
          <p:cNvPr id="16" name="Slide Number Placeholder 15"/>
          <p:cNvSpPr>
            <a:spLocks noGrp="1"/>
          </p:cNvSpPr>
          <p:nvPr>
            <p:ph type="sldNum" sz="quarter" idx="11"/>
          </p:nvPr>
        </p:nvSpPr>
        <p:spPr/>
        <p:txBody>
          <a:bodyPr/>
          <a:lstStyle/>
          <a:p>
            <a:fld id="{A03EAD0E-B25F-4CCD-BEE1-4BEB9005C927}"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7828FB-B2F8-4C38-B391-C0C7B8359973}"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EAD0E-B25F-4CCD-BEE1-4BEB9005C927}" type="slidenum">
              <a:rPr lang="en-US" smtClean="0"/>
              <a:pPr/>
              <a:t>‹#›</a:t>
            </a:fld>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7828FB-B2F8-4C38-B391-C0C7B8359973}"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EAD0E-B25F-4CCD-BEE1-4BEB9005C927}" type="slidenum">
              <a:rPr lang="en-US" smtClean="0"/>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047828FB-B2F8-4C38-B391-C0C7B8359973}" type="datetimeFigureOut">
              <a:rPr lang="en-US" smtClean="0"/>
              <a:pPr/>
              <a:t>4/27/2011</a:t>
            </a:fld>
            <a:endParaRPr lang="en-US"/>
          </a:p>
        </p:txBody>
      </p:sp>
      <p:sp>
        <p:nvSpPr>
          <p:cNvPr id="15" name="Slide Number Placeholder 14"/>
          <p:cNvSpPr>
            <a:spLocks noGrp="1"/>
          </p:cNvSpPr>
          <p:nvPr>
            <p:ph type="sldNum" sz="quarter" idx="15"/>
          </p:nvPr>
        </p:nvSpPr>
        <p:spPr/>
        <p:txBody>
          <a:bodyPr/>
          <a:lstStyle>
            <a:lvl1pPr algn="ctr">
              <a:defRPr/>
            </a:lvl1pPr>
          </a:lstStyle>
          <a:p>
            <a:fld id="{A03EAD0E-B25F-4CCD-BEE1-4BEB9005C927}"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47828FB-B2F8-4C38-B391-C0C7B8359973}" type="datetimeFigureOut">
              <a:rPr lang="en-US" smtClean="0"/>
              <a:pPr/>
              <a:t>4/27/2011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EAD0E-B25F-4CCD-BEE1-4BEB9005C927}"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47828FB-B2F8-4C38-B391-C0C7B8359973}" type="datetimeFigureOut">
              <a:rPr lang="en-US" smtClean="0"/>
              <a:pPr/>
              <a:t>4/27/2011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3EAD0E-B25F-4CCD-BEE1-4BEB9005C927}"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A03EAD0E-B25F-4CCD-BEE1-4BEB9005C927}"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047828FB-B2F8-4C38-B391-C0C7B8359973}" type="datetimeFigureOut">
              <a:rPr lang="en-US" smtClean="0"/>
              <a:pPr/>
              <a:t>4/27/2011</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47828FB-B2F8-4C38-B391-C0C7B8359973}" type="datetimeFigureOut">
              <a:rPr lang="en-US" smtClean="0"/>
              <a:pPr/>
              <a:t>4/27/2011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3EAD0E-B25F-4CCD-BEE1-4BEB9005C927}"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7828FB-B2F8-4C38-B391-C0C7B8359973}" type="datetimeFigureOut">
              <a:rPr lang="en-US" smtClean="0"/>
              <a:pPr/>
              <a:t>4/27/2011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3EAD0E-B25F-4CCD-BEE1-4BEB9005C927}" type="slidenum">
              <a:rPr lang="en-US" smtClean="0"/>
              <a:pPr/>
              <a:t>‹#›</a:t>
            </a:fld>
            <a:endParaRPr 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047828FB-B2F8-4C38-B391-C0C7B8359973}" type="datetimeFigureOut">
              <a:rPr lang="en-US" smtClean="0"/>
              <a:pPr/>
              <a:t>4/27/2011</a:t>
            </a:fld>
            <a:endParaRPr lang="en-US"/>
          </a:p>
        </p:txBody>
      </p:sp>
      <p:sp>
        <p:nvSpPr>
          <p:cNvPr id="9" name="Slide Number Placeholder 8"/>
          <p:cNvSpPr>
            <a:spLocks noGrp="1"/>
          </p:cNvSpPr>
          <p:nvPr>
            <p:ph type="sldNum" sz="quarter" idx="15"/>
          </p:nvPr>
        </p:nvSpPr>
        <p:spPr/>
        <p:txBody>
          <a:bodyPr/>
          <a:lstStyle/>
          <a:p>
            <a:fld id="{A03EAD0E-B25F-4CCD-BEE1-4BEB9005C927}"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047828FB-B2F8-4C38-B391-C0C7B8359973}" type="datetimeFigureOut">
              <a:rPr lang="en-US" smtClean="0"/>
              <a:pPr/>
              <a:t>4/27/2011</a:t>
            </a:fld>
            <a:endParaRPr lang="en-US"/>
          </a:p>
        </p:txBody>
      </p:sp>
      <p:sp>
        <p:nvSpPr>
          <p:cNvPr id="9" name="Slide Number Placeholder 8"/>
          <p:cNvSpPr>
            <a:spLocks noGrp="1"/>
          </p:cNvSpPr>
          <p:nvPr>
            <p:ph type="sldNum" sz="quarter" idx="11"/>
          </p:nvPr>
        </p:nvSpPr>
        <p:spPr/>
        <p:txBody>
          <a:bodyPr/>
          <a:lstStyle/>
          <a:p>
            <a:fld id="{A03EAD0E-B25F-4CCD-BEE1-4BEB9005C927}"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47828FB-B2F8-4C38-B391-C0C7B8359973}" type="datetimeFigureOut">
              <a:rPr lang="en-US" smtClean="0"/>
              <a:pPr/>
              <a:t>4/27/2011</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03EAD0E-B25F-4CCD-BEE1-4BEB9005C927}"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5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hyperlink" Target="http://glenvargarden.blogspot.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hyperlink" Target="http://gmsgreenmath.wikispaces.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 y="3581400"/>
            <a:ext cx="8305800" cy="2624796"/>
          </a:xfrm>
        </p:spPr>
        <p:txBody>
          <a:bodyPr/>
          <a:lstStyle/>
          <a:p>
            <a:r>
              <a:rPr lang="en-US" sz="3000" b="1" dirty="0" smtClean="0">
                <a:solidFill>
                  <a:srgbClr val="92D050"/>
                </a:solidFill>
                <a:effectLst>
                  <a:outerShdw blurRad="38100" dist="38100" dir="2700000" algn="tl">
                    <a:srgbClr val="000000">
                      <a:alpha val="43137"/>
                    </a:srgbClr>
                  </a:outerShdw>
                </a:effectLst>
              </a:rPr>
              <a:t>Glenvar Middle School</a:t>
            </a:r>
          </a:p>
        </p:txBody>
      </p:sp>
      <p:sp>
        <p:nvSpPr>
          <p:cNvPr id="2" name="Title 1"/>
          <p:cNvSpPr>
            <a:spLocks noGrp="1"/>
          </p:cNvSpPr>
          <p:nvPr>
            <p:ph type="ctrTitle"/>
          </p:nvPr>
        </p:nvSpPr>
        <p:spPr>
          <a:xfrm>
            <a:off x="457200" y="1600200"/>
            <a:ext cx="8305800" cy="1981200"/>
          </a:xfrm>
        </p:spPr>
        <p:txBody>
          <a:bodyPr/>
          <a:lstStyle/>
          <a:p>
            <a:r>
              <a:rPr lang="en-US" b="1" dirty="0" smtClean="0">
                <a:solidFill>
                  <a:srgbClr val="92D050"/>
                </a:solidFill>
              </a:rPr>
              <a:t>Glenvar </a:t>
            </a:r>
            <a:r>
              <a:rPr lang="en-US" b="1" dirty="0" smtClean="0">
                <a:solidFill>
                  <a:srgbClr val="92D050"/>
                </a:solidFill>
              </a:rPr>
              <a:t>Grows </a:t>
            </a:r>
            <a:r>
              <a:rPr lang="en-US" b="1" dirty="0" smtClean="0">
                <a:solidFill>
                  <a:srgbClr val="92D050"/>
                </a:solidFill>
              </a:rPr>
              <a:t>Greens</a:t>
            </a:r>
            <a:endParaRPr lang="en-US" b="1" dirty="0">
              <a:solidFill>
                <a:srgbClr val="92D050"/>
              </a:solidFill>
            </a:endParaRPr>
          </a:p>
        </p:txBody>
      </p:sp>
      <p:pic>
        <p:nvPicPr>
          <p:cNvPr id="6" name="Picture 5" descr="green schools challenge 343.jpg"/>
          <p:cNvPicPr>
            <a:picLocks noChangeAspect="1"/>
          </p:cNvPicPr>
          <p:nvPr/>
        </p:nvPicPr>
        <p:blipFill>
          <a:blip r:embed="rId2" cstate="print"/>
          <a:stretch>
            <a:fillRect/>
          </a:stretch>
        </p:blipFill>
        <p:spPr>
          <a:xfrm rot="16200000">
            <a:off x="6273800" y="4013200"/>
            <a:ext cx="2844800" cy="2133600"/>
          </a:xfrm>
          <a:prstGeom prst="rect">
            <a:avLst/>
          </a:prstGeom>
          <a:ln>
            <a:noFill/>
          </a:ln>
          <a:effectLst>
            <a:outerShdw blurRad="292100" dist="139700" dir="2700000" algn="tl" rotWithShape="0">
              <a:srgbClr val="333333">
                <a:alpha val="65000"/>
              </a:srgbClr>
            </a:outerShdw>
          </a:effectLst>
        </p:spPr>
      </p:pic>
      <p:pic>
        <p:nvPicPr>
          <p:cNvPr id="7" name="Picture 6" descr="green schools challenge 387.jpg"/>
          <p:cNvPicPr>
            <a:picLocks noChangeAspect="1"/>
          </p:cNvPicPr>
          <p:nvPr/>
        </p:nvPicPr>
        <p:blipFill>
          <a:blip r:embed="rId3" cstate="print"/>
          <a:stretch>
            <a:fillRect/>
          </a:stretch>
        </p:blipFill>
        <p:spPr>
          <a:xfrm>
            <a:off x="381000" y="4038600"/>
            <a:ext cx="3352800" cy="2514600"/>
          </a:xfrm>
          <a:prstGeom prst="rect">
            <a:avLst/>
          </a:prstGeom>
          <a:ln>
            <a:noFill/>
          </a:ln>
          <a:effectLst>
            <a:softEdge rad="112500"/>
          </a:effectLst>
        </p:spPr>
      </p:pic>
      <p:sp>
        <p:nvSpPr>
          <p:cNvPr id="8" name="Rectangle 7"/>
          <p:cNvSpPr/>
          <p:nvPr/>
        </p:nvSpPr>
        <p:spPr>
          <a:xfrm>
            <a:off x="2819400" y="4419600"/>
            <a:ext cx="4572000" cy="1431161"/>
          </a:xfrm>
          <a:prstGeom prst="rect">
            <a:avLst/>
          </a:prstGeom>
        </p:spPr>
        <p:txBody>
          <a:bodyPr>
            <a:spAutoFit/>
          </a:bodyPr>
          <a:lstStyle/>
          <a:p>
            <a:pPr lvl="0" algn="ctr">
              <a:spcBef>
                <a:spcPts val="600"/>
              </a:spcBef>
              <a:buClr>
                <a:srgbClr val="F3A447"/>
              </a:buClr>
              <a:buSzPct val="85000"/>
            </a:pPr>
            <a:r>
              <a:rPr lang="en-US" spc="100" dirty="0" smtClean="0">
                <a:solidFill>
                  <a:srgbClr val="FEFAC9"/>
                </a:solidFill>
              </a:rPr>
              <a:t>Presentation by </a:t>
            </a:r>
          </a:p>
          <a:p>
            <a:pPr lvl="0" algn="ctr">
              <a:spcBef>
                <a:spcPts val="600"/>
              </a:spcBef>
              <a:buClr>
                <a:srgbClr val="F3A447"/>
              </a:buClr>
              <a:buSzPct val="85000"/>
            </a:pPr>
            <a:r>
              <a:rPr lang="en-US" spc="100" dirty="0" smtClean="0">
                <a:solidFill>
                  <a:srgbClr val="FEFAC9"/>
                </a:solidFill>
              </a:rPr>
              <a:t>Paige </a:t>
            </a:r>
            <a:r>
              <a:rPr lang="en-US" spc="100" dirty="0" smtClean="0">
                <a:solidFill>
                  <a:srgbClr val="FEFAC9"/>
                </a:solidFill>
              </a:rPr>
              <a:t>Stinson </a:t>
            </a:r>
          </a:p>
          <a:p>
            <a:pPr lvl="0" algn="ctr">
              <a:spcBef>
                <a:spcPts val="600"/>
              </a:spcBef>
              <a:buClr>
                <a:srgbClr val="F3A447"/>
              </a:buClr>
              <a:buSzPct val="85000"/>
            </a:pPr>
            <a:r>
              <a:rPr lang="en-US" spc="100" dirty="0" smtClean="0">
                <a:solidFill>
                  <a:srgbClr val="FEFAC9"/>
                </a:solidFill>
              </a:rPr>
              <a:t>and</a:t>
            </a:r>
            <a:endParaRPr lang="en-US" spc="100" dirty="0" smtClean="0">
              <a:solidFill>
                <a:srgbClr val="FEFAC9"/>
              </a:solidFill>
            </a:endParaRPr>
          </a:p>
          <a:p>
            <a:pPr lvl="0" algn="ctr">
              <a:spcBef>
                <a:spcPts val="600"/>
              </a:spcBef>
              <a:buClr>
                <a:srgbClr val="F3A447"/>
              </a:buClr>
              <a:buSzPct val="85000"/>
            </a:pPr>
            <a:r>
              <a:rPr lang="en-US" spc="100" dirty="0" smtClean="0">
                <a:solidFill>
                  <a:srgbClr val="FEFAC9"/>
                </a:solidFill>
              </a:rPr>
              <a:t>Ann Fajardo</a:t>
            </a:r>
            <a:endParaRPr lang="en-US" spc="100" dirty="0">
              <a:solidFill>
                <a:srgbClr val="FEFAC9"/>
              </a:solidFill>
            </a:endParaRPr>
          </a:p>
        </p:txBody>
      </p:sp>
      <p:pic>
        <p:nvPicPr>
          <p:cNvPr id="40962" name="Picture 2" descr="http://3.bp.blogspot.com/_ydMbq5q456A/TNRhl2Ox6vI/AAAAAAAADtw/aoUMKlIwQug/s400/10-5-10+%283%29.JPG"/>
          <p:cNvPicPr>
            <a:picLocks noChangeAspect="1" noChangeArrowheads="1"/>
          </p:cNvPicPr>
          <p:nvPr/>
        </p:nvPicPr>
        <p:blipFill>
          <a:blip r:embed="rId4" cstate="print"/>
          <a:srcRect/>
          <a:stretch>
            <a:fillRect/>
          </a:stretch>
        </p:blipFill>
        <p:spPr bwMode="auto">
          <a:xfrm>
            <a:off x="457200" y="228600"/>
            <a:ext cx="3302000" cy="2476501"/>
          </a:xfrm>
          <a:prstGeom prst="rect">
            <a:avLst/>
          </a:prstGeom>
          <a:ln>
            <a:noFill/>
          </a:ln>
          <a:effectLst>
            <a:softEdge rad="112500"/>
          </a:effectLst>
        </p:spPr>
      </p:pic>
      <p:pic>
        <p:nvPicPr>
          <p:cNvPr id="10" name="Picture 9" descr="IMG_0383.jpg"/>
          <p:cNvPicPr>
            <a:picLocks noChangeAspect="1"/>
          </p:cNvPicPr>
          <p:nvPr/>
        </p:nvPicPr>
        <p:blipFill>
          <a:blip r:embed="rId5" cstate="print"/>
          <a:stretch>
            <a:fillRect/>
          </a:stretch>
        </p:blipFill>
        <p:spPr>
          <a:xfrm>
            <a:off x="5486400" y="381000"/>
            <a:ext cx="3200400" cy="2400300"/>
          </a:xfrm>
          <a:prstGeom prst="rect">
            <a:avLst/>
          </a:prstGeom>
          <a:ln>
            <a:noFill/>
          </a:ln>
          <a:effectLst>
            <a:softEdge rad="112500"/>
          </a:effectLst>
        </p:spPr>
      </p:pic>
    </p:spTree>
  </p:cSld>
  <p:clrMapOvr>
    <a:masterClrMapping/>
  </p:clrMapOvr>
  <p:transition spd="med" advTm="5204"/>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Prepare the site: Install water, level and grade the earth, spread 6 inches of gravel	</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5" descr="IMG_0309.JPG"/>
          <p:cNvPicPr>
            <a:picLocks noChangeAspect="1"/>
          </p:cNvPicPr>
          <p:nvPr/>
        </p:nvPicPr>
        <p:blipFill>
          <a:blip r:embed="rId2" cstate="print"/>
          <a:srcRect l="14803" t="13158" r="9868" b="6579"/>
          <a:stretch>
            <a:fillRect/>
          </a:stretch>
        </p:blipFill>
        <p:spPr>
          <a:xfrm>
            <a:off x="496822" y="3810000"/>
            <a:ext cx="2093978" cy="1673349"/>
          </a:xfrm>
          <a:prstGeom prst="rect">
            <a:avLst/>
          </a:prstGeom>
        </p:spPr>
      </p:pic>
      <p:pic>
        <p:nvPicPr>
          <p:cNvPr id="8" name="Picture 7" descr="IMG_0337.JPG"/>
          <p:cNvPicPr>
            <a:picLocks noChangeAspect="1"/>
          </p:cNvPicPr>
          <p:nvPr/>
        </p:nvPicPr>
        <p:blipFill>
          <a:blip r:embed="rId3" cstate="print"/>
          <a:stretch>
            <a:fillRect/>
          </a:stretch>
        </p:blipFill>
        <p:spPr>
          <a:xfrm>
            <a:off x="5867400" y="3657600"/>
            <a:ext cx="2779776" cy="2084832"/>
          </a:xfrm>
          <a:prstGeom prst="rect">
            <a:avLst/>
          </a:prstGeom>
        </p:spPr>
      </p:pic>
      <p:pic>
        <p:nvPicPr>
          <p:cNvPr id="9" name="Picture 8" descr="IMG_0314.JPG"/>
          <p:cNvPicPr>
            <a:picLocks noChangeAspect="1"/>
          </p:cNvPicPr>
          <p:nvPr/>
        </p:nvPicPr>
        <p:blipFill>
          <a:blip r:embed="rId4" cstate="print"/>
          <a:stretch>
            <a:fillRect/>
          </a:stretch>
        </p:blipFill>
        <p:spPr>
          <a:xfrm>
            <a:off x="3124200" y="3657600"/>
            <a:ext cx="2133600" cy="2844800"/>
          </a:xfrm>
          <a:prstGeom prst="rect">
            <a:avLst/>
          </a:prstGeom>
        </p:spPr>
      </p:pic>
    </p:spTree>
  </p:cSld>
  <p:clrMapOvr>
    <a:masterClrMapping/>
  </p:clrMapOvr>
  <p:transition spd="med" advTm="815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The hoophouse kit is here! (</a:t>
            </a:r>
            <a:r>
              <a:rPr lang="en-US" sz="3200" dirty="0" smtClean="0">
                <a:latin typeface="Tahoma"/>
                <a:ea typeface="Calibri"/>
                <a:cs typeface="Times New Roman"/>
              </a:rPr>
              <a:t>	</a:t>
            </a:r>
            <a:r>
              <a:rPr lang="en-US" sz="3200" dirty="0" smtClean="0">
                <a:latin typeface="Tahoma"/>
                <a:ea typeface="Calibri"/>
                <a:cs typeface="Times New Roman"/>
              </a:rPr>
              <a:t>Apr. 5)</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7" name="Picture 6" descr="IMG_0343.jpg"/>
          <p:cNvPicPr>
            <a:picLocks noChangeAspect="1"/>
          </p:cNvPicPr>
          <p:nvPr/>
        </p:nvPicPr>
        <p:blipFill>
          <a:blip r:embed="rId3" cstate="print"/>
          <a:stretch>
            <a:fillRect/>
          </a:stretch>
        </p:blipFill>
        <p:spPr>
          <a:xfrm>
            <a:off x="609600" y="2781300"/>
            <a:ext cx="3962400" cy="2971800"/>
          </a:xfrm>
          <a:prstGeom prst="rect">
            <a:avLst/>
          </a:prstGeom>
          <a:ln>
            <a:noFill/>
          </a:ln>
          <a:effectLst>
            <a:softEdge rad="112500"/>
          </a:effectLst>
        </p:spPr>
      </p:pic>
      <p:pic>
        <p:nvPicPr>
          <p:cNvPr id="10" name="Picture 9" descr="IMG_0346.jpg"/>
          <p:cNvPicPr>
            <a:picLocks noChangeAspect="1"/>
          </p:cNvPicPr>
          <p:nvPr/>
        </p:nvPicPr>
        <p:blipFill>
          <a:blip r:embed="rId4" cstate="print"/>
          <a:stretch>
            <a:fillRect/>
          </a:stretch>
        </p:blipFill>
        <p:spPr>
          <a:xfrm>
            <a:off x="4572000" y="2819400"/>
            <a:ext cx="3860800" cy="2895600"/>
          </a:xfrm>
          <a:prstGeom prst="rect">
            <a:avLst/>
          </a:prstGeom>
          <a:ln>
            <a:noFill/>
          </a:ln>
          <a:effectLst>
            <a:softEdge rad="112500"/>
          </a:effectLst>
        </p:spPr>
      </p:pic>
    </p:spTree>
    <p:custDataLst>
      <p:tags r:id="rId1"/>
    </p:custDataLst>
  </p:cSld>
  <p:clrMapOvr>
    <a:masterClrMapping/>
  </p:clrMapOvr>
  <p:transition spd="med" advTm="77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Install ground stakes to support the hoops</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5" descr="IMG_0364.jpg"/>
          <p:cNvPicPr>
            <a:picLocks noChangeAspect="1"/>
          </p:cNvPicPr>
          <p:nvPr/>
        </p:nvPicPr>
        <p:blipFill>
          <a:blip r:embed="rId4" cstate="print"/>
          <a:stretch>
            <a:fillRect/>
          </a:stretch>
        </p:blipFill>
        <p:spPr>
          <a:xfrm>
            <a:off x="3657600" y="2895600"/>
            <a:ext cx="2476500" cy="3302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descr="IMG_0357.jpg"/>
          <p:cNvPicPr>
            <a:picLocks noChangeAspect="1"/>
          </p:cNvPicPr>
          <p:nvPr/>
        </p:nvPicPr>
        <p:blipFill>
          <a:blip r:embed="rId5" cstate="print"/>
          <a:stretch>
            <a:fillRect/>
          </a:stretch>
        </p:blipFill>
        <p:spPr>
          <a:xfrm rot="191123">
            <a:off x="6096000" y="2667000"/>
            <a:ext cx="2743200" cy="36576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8" descr="IMG_0358.jpg"/>
          <p:cNvPicPr>
            <a:picLocks noChangeAspect="1"/>
          </p:cNvPicPr>
          <p:nvPr/>
        </p:nvPicPr>
        <p:blipFill>
          <a:blip r:embed="rId6" cstate="print"/>
          <a:srcRect l="15000" r="9000"/>
          <a:stretch>
            <a:fillRect/>
          </a:stretch>
        </p:blipFill>
        <p:spPr>
          <a:xfrm rot="156305">
            <a:off x="476250" y="3124200"/>
            <a:ext cx="2992120" cy="29527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ustDataLst>
      <p:tags r:id="rId1"/>
    </p:custDataLst>
  </p:cSld>
  <p:clrMapOvr>
    <a:masterClrMapping/>
  </p:clrMapOvr>
  <p:transition spd="med" advTm="1039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The hoops go up fast!</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2" name="Picture 11" descr="IMG_0366.jpg"/>
          <p:cNvPicPr>
            <a:picLocks noChangeAspect="1"/>
          </p:cNvPicPr>
          <p:nvPr/>
        </p:nvPicPr>
        <p:blipFill>
          <a:blip r:embed="rId4" cstate="print"/>
          <a:stretch>
            <a:fillRect/>
          </a:stretch>
        </p:blipFill>
        <p:spPr>
          <a:xfrm>
            <a:off x="609600" y="2514600"/>
            <a:ext cx="3048000" cy="2286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IMG_0368.jpg"/>
          <p:cNvPicPr>
            <a:picLocks noChangeAspect="1"/>
          </p:cNvPicPr>
          <p:nvPr/>
        </p:nvPicPr>
        <p:blipFill>
          <a:blip r:embed="rId5" cstate="print"/>
          <a:stretch>
            <a:fillRect/>
          </a:stretch>
        </p:blipFill>
        <p:spPr>
          <a:xfrm>
            <a:off x="2133600" y="4038600"/>
            <a:ext cx="3048000" cy="2286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IMG_0370.jpg"/>
          <p:cNvPicPr>
            <a:picLocks noChangeAspect="1"/>
          </p:cNvPicPr>
          <p:nvPr/>
        </p:nvPicPr>
        <p:blipFill>
          <a:blip r:embed="rId6" cstate="print"/>
          <a:stretch>
            <a:fillRect/>
          </a:stretch>
        </p:blipFill>
        <p:spPr>
          <a:xfrm>
            <a:off x="4495800" y="4191000"/>
            <a:ext cx="3048000" cy="2286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IMG_0371.jpg"/>
          <p:cNvPicPr>
            <a:picLocks noChangeAspect="1"/>
          </p:cNvPicPr>
          <p:nvPr/>
        </p:nvPicPr>
        <p:blipFill>
          <a:blip r:embed="rId7" cstate="print"/>
          <a:stretch>
            <a:fillRect/>
          </a:stretch>
        </p:blipFill>
        <p:spPr>
          <a:xfrm>
            <a:off x="5029200" y="1981200"/>
            <a:ext cx="3657600"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cSld>
  <p:clrMapOvr>
    <a:masterClrMapping/>
  </p:clrMapOvr>
  <p:transition spd="med" advTm="1207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Attach side supports for the “curtains”</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8" name="Picture 7" descr="IMG_0398.jpg"/>
          <p:cNvPicPr>
            <a:picLocks noChangeAspect="1"/>
          </p:cNvPicPr>
          <p:nvPr/>
        </p:nvPicPr>
        <p:blipFill>
          <a:blip r:embed="rId4" cstate="print"/>
          <a:stretch>
            <a:fillRect/>
          </a:stretch>
        </p:blipFill>
        <p:spPr>
          <a:xfrm>
            <a:off x="6248400" y="3200400"/>
            <a:ext cx="2286000" cy="3048000"/>
          </a:xfrm>
          <a:prstGeom prst="rect">
            <a:avLst/>
          </a:prstGeom>
          <a:ln>
            <a:noFill/>
          </a:ln>
          <a:effectLst>
            <a:outerShdw blurRad="190500" algn="tl" rotWithShape="0">
              <a:srgbClr val="000000">
                <a:alpha val="70000"/>
              </a:srgbClr>
            </a:outerShdw>
          </a:effectLst>
        </p:spPr>
      </p:pic>
      <p:pic>
        <p:nvPicPr>
          <p:cNvPr id="9" name="Picture 8" descr="IMG_0373.jpg"/>
          <p:cNvPicPr>
            <a:picLocks noChangeAspect="1"/>
          </p:cNvPicPr>
          <p:nvPr/>
        </p:nvPicPr>
        <p:blipFill>
          <a:blip r:embed="rId5" cstate="print"/>
          <a:stretch>
            <a:fillRect/>
          </a:stretch>
        </p:blipFill>
        <p:spPr>
          <a:xfrm>
            <a:off x="762000" y="3200400"/>
            <a:ext cx="2286000" cy="3048000"/>
          </a:xfrm>
          <a:prstGeom prst="rect">
            <a:avLst/>
          </a:prstGeom>
          <a:ln>
            <a:noFill/>
          </a:ln>
          <a:effectLst>
            <a:outerShdw blurRad="190500" algn="tl" rotWithShape="0">
              <a:srgbClr val="000000">
                <a:alpha val="70000"/>
              </a:srgbClr>
            </a:outerShdw>
          </a:effectLst>
        </p:spPr>
      </p:pic>
      <p:pic>
        <p:nvPicPr>
          <p:cNvPr id="10" name="Picture 9" descr="IMG_0379.jpg"/>
          <p:cNvPicPr>
            <a:picLocks noChangeAspect="1"/>
          </p:cNvPicPr>
          <p:nvPr/>
        </p:nvPicPr>
        <p:blipFill>
          <a:blip r:embed="rId6" cstate="print"/>
          <a:stretch>
            <a:fillRect/>
          </a:stretch>
        </p:blipFill>
        <p:spPr>
          <a:xfrm>
            <a:off x="3581400" y="2667000"/>
            <a:ext cx="2286000" cy="3048000"/>
          </a:xfrm>
          <a:prstGeom prst="rect">
            <a:avLst/>
          </a:prstGeom>
          <a:ln>
            <a:noFill/>
          </a:ln>
          <a:effectLst>
            <a:outerShdw blurRad="190500" algn="tl" rotWithShape="0">
              <a:srgbClr val="000000">
                <a:alpha val="70000"/>
              </a:srgbClr>
            </a:outerShdw>
          </a:effectLst>
        </p:spPr>
      </p:pic>
    </p:spTree>
    <p:custDataLst>
      <p:tags r:id="rId1"/>
    </p:custDataLst>
  </p:cSld>
  <p:clrMapOvr>
    <a:masterClrMapping/>
  </p:clrMapOvr>
  <p:transition spd="med" advTm="920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Build end walls</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1" name="Picture 10" descr="IMG_0392.jpg"/>
          <p:cNvPicPr>
            <a:picLocks noChangeAspect="1"/>
          </p:cNvPicPr>
          <p:nvPr/>
        </p:nvPicPr>
        <p:blipFill>
          <a:blip r:embed="rId4" cstate="print"/>
          <a:stretch>
            <a:fillRect/>
          </a:stretch>
        </p:blipFill>
        <p:spPr>
          <a:xfrm>
            <a:off x="4800600" y="1371600"/>
            <a:ext cx="3657600" cy="4876800"/>
          </a:xfrm>
          <a:prstGeom prst="rect">
            <a:avLst/>
          </a:prstGeom>
          <a:ln>
            <a:noFill/>
          </a:ln>
          <a:effectLst>
            <a:outerShdw blurRad="292100" dist="139700" dir="2700000" algn="tl" rotWithShape="0">
              <a:srgbClr val="333333">
                <a:alpha val="65000"/>
              </a:srgbClr>
            </a:outerShdw>
          </a:effectLst>
        </p:spPr>
      </p:pic>
      <p:pic>
        <p:nvPicPr>
          <p:cNvPr id="14338" name="Picture 2" descr="http://3.bp.blogspot.com/-vs0TaLOVeJk/TZ-BUqWroNI/AAAAAAAAEFw/SJ_1U2QJ6v8/s400/DSCN6336.JPG"/>
          <p:cNvPicPr>
            <a:picLocks noChangeAspect="1" noChangeArrowheads="1"/>
          </p:cNvPicPr>
          <p:nvPr/>
        </p:nvPicPr>
        <p:blipFill>
          <a:blip r:embed="rId5" cstate="print"/>
          <a:srcRect/>
          <a:stretch>
            <a:fillRect/>
          </a:stretch>
        </p:blipFill>
        <p:spPr bwMode="auto">
          <a:xfrm>
            <a:off x="685800" y="2971800"/>
            <a:ext cx="3810000" cy="2857501"/>
          </a:xfrm>
          <a:prstGeom prst="rect">
            <a:avLst/>
          </a:prstGeom>
          <a:noFill/>
        </p:spPr>
      </p:pic>
    </p:spTree>
    <p:custDataLst>
      <p:tags r:id="rId1"/>
    </p:custDataLst>
  </p:cSld>
  <p:clrMapOvr>
    <a:masterClrMapping/>
  </p:clrMapOvr>
  <p:transition spd="med" advTm="78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4338"/>
                                        </p:tgtEl>
                                        <p:attrNameLst>
                                          <p:attrName>style.visibility</p:attrName>
                                        </p:attrNameLst>
                                      </p:cBhvr>
                                      <p:to>
                                        <p:strVal val="visible"/>
                                      </p:to>
                                    </p:set>
                                    <p:anim calcmode="lin" valueType="num">
                                      <p:cBhvr>
                                        <p:cTn id="18" dur="500" fill="hold"/>
                                        <p:tgtEl>
                                          <p:spTgt spid="14338"/>
                                        </p:tgtEl>
                                        <p:attrNameLst>
                                          <p:attrName>ppt_w</p:attrName>
                                        </p:attrNameLst>
                                      </p:cBhvr>
                                      <p:tavLst>
                                        <p:tav tm="0">
                                          <p:val>
                                            <p:fltVal val="0"/>
                                          </p:val>
                                        </p:tav>
                                        <p:tav tm="100000">
                                          <p:val>
                                            <p:strVal val="#ppt_w"/>
                                          </p:val>
                                        </p:tav>
                                      </p:tavLst>
                                    </p:anim>
                                    <p:anim calcmode="lin" valueType="num">
                                      <p:cBhvr>
                                        <p:cTn id="19" dur="500" fill="hold"/>
                                        <p:tgtEl>
                                          <p:spTgt spid="1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Putting on the plastic requires team effort!</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7" name="Picture 6" descr="IMG_0409.jpg"/>
          <p:cNvPicPr>
            <a:picLocks noChangeAspect="1"/>
          </p:cNvPicPr>
          <p:nvPr/>
        </p:nvPicPr>
        <p:blipFill>
          <a:blip r:embed="rId4" cstate="print"/>
          <a:stretch>
            <a:fillRect/>
          </a:stretch>
        </p:blipFill>
        <p:spPr>
          <a:xfrm>
            <a:off x="1676400" y="4267200"/>
            <a:ext cx="3048000" cy="2286000"/>
          </a:xfrm>
          <a:prstGeom prst="rect">
            <a:avLst/>
          </a:prstGeom>
        </p:spPr>
      </p:pic>
      <p:pic>
        <p:nvPicPr>
          <p:cNvPr id="8" name="Picture 7" descr="IMG_0410.jpg"/>
          <p:cNvPicPr>
            <a:picLocks noChangeAspect="1"/>
          </p:cNvPicPr>
          <p:nvPr/>
        </p:nvPicPr>
        <p:blipFill>
          <a:blip r:embed="rId5" cstate="print"/>
          <a:stretch>
            <a:fillRect/>
          </a:stretch>
        </p:blipFill>
        <p:spPr>
          <a:xfrm>
            <a:off x="4648200" y="3505200"/>
            <a:ext cx="2286000" cy="3048000"/>
          </a:xfrm>
          <a:prstGeom prst="rect">
            <a:avLst/>
          </a:prstGeom>
        </p:spPr>
      </p:pic>
      <p:pic>
        <p:nvPicPr>
          <p:cNvPr id="9" name="Picture 8" descr="IMG_0411.jpg"/>
          <p:cNvPicPr>
            <a:picLocks noChangeAspect="1"/>
          </p:cNvPicPr>
          <p:nvPr/>
        </p:nvPicPr>
        <p:blipFill>
          <a:blip r:embed="rId6" cstate="print"/>
          <a:stretch>
            <a:fillRect/>
          </a:stretch>
        </p:blipFill>
        <p:spPr>
          <a:xfrm>
            <a:off x="5638800" y="2209800"/>
            <a:ext cx="3048000" cy="2286000"/>
          </a:xfrm>
          <a:prstGeom prst="rect">
            <a:avLst/>
          </a:prstGeom>
        </p:spPr>
      </p:pic>
      <p:pic>
        <p:nvPicPr>
          <p:cNvPr id="6" name="Picture 5" descr="IMG_0413.jpg"/>
          <p:cNvPicPr>
            <a:picLocks noChangeAspect="1"/>
          </p:cNvPicPr>
          <p:nvPr/>
        </p:nvPicPr>
        <p:blipFill>
          <a:blip r:embed="rId7" cstate="print"/>
          <a:stretch>
            <a:fillRect/>
          </a:stretch>
        </p:blipFill>
        <p:spPr>
          <a:xfrm>
            <a:off x="533400" y="2362200"/>
            <a:ext cx="2286000" cy="3048000"/>
          </a:xfrm>
          <a:prstGeom prst="rect">
            <a:avLst/>
          </a:prstGeom>
        </p:spPr>
      </p:pic>
    </p:spTree>
    <p:custDataLst>
      <p:tags r:id="rId1"/>
    </p:custDataLst>
  </p:cSld>
  <p:clrMapOvr>
    <a:masterClrMapping/>
  </p:clrMapOvr>
  <p:transition spd="med" advTm="124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Putting on the plastic requires team effort!</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0" name="Picture 9" descr="IMG_0431.jpg"/>
          <p:cNvPicPr>
            <a:picLocks noChangeAspect="1"/>
          </p:cNvPicPr>
          <p:nvPr/>
        </p:nvPicPr>
        <p:blipFill>
          <a:blip r:embed="rId4" cstate="print"/>
          <a:stretch>
            <a:fillRect/>
          </a:stretch>
        </p:blipFill>
        <p:spPr>
          <a:xfrm>
            <a:off x="990600" y="2362200"/>
            <a:ext cx="3048000" cy="2286000"/>
          </a:xfrm>
          <a:prstGeom prst="rect">
            <a:avLst/>
          </a:prstGeom>
        </p:spPr>
      </p:pic>
      <p:pic>
        <p:nvPicPr>
          <p:cNvPr id="13" name="Picture 12" descr="IMG_0430.jpg"/>
          <p:cNvPicPr>
            <a:picLocks noChangeAspect="1"/>
          </p:cNvPicPr>
          <p:nvPr/>
        </p:nvPicPr>
        <p:blipFill>
          <a:blip r:embed="rId5" cstate="print"/>
          <a:stretch>
            <a:fillRect/>
          </a:stretch>
        </p:blipFill>
        <p:spPr>
          <a:xfrm>
            <a:off x="533400" y="4267200"/>
            <a:ext cx="3048000" cy="2286000"/>
          </a:xfrm>
          <a:prstGeom prst="rect">
            <a:avLst/>
          </a:prstGeom>
        </p:spPr>
      </p:pic>
      <p:pic>
        <p:nvPicPr>
          <p:cNvPr id="14" name="Picture 13" descr="IMG_0436.jpg"/>
          <p:cNvPicPr>
            <a:picLocks noChangeAspect="1"/>
          </p:cNvPicPr>
          <p:nvPr/>
        </p:nvPicPr>
        <p:blipFill>
          <a:blip r:embed="rId6" cstate="print"/>
          <a:stretch>
            <a:fillRect/>
          </a:stretch>
        </p:blipFill>
        <p:spPr>
          <a:xfrm>
            <a:off x="3886200" y="4191000"/>
            <a:ext cx="3048000" cy="2286000"/>
          </a:xfrm>
          <a:prstGeom prst="rect">
            <a:avLst/>
          </a:prstGeom>
        </p:spPr>
      </p:pic>
      <p:pic>
        <p:nvPicPr>
          <p:cNvPr id="12" name="Picture 11" descr="IMG_0421.jpg"/>
          <p:cNvPicPr>
            <a:picLocks noChangeAspect="1"/>
          </p:cNvPicPr>
          <p:nvPr/>
        </p:nvPicPr>
        <p:blipFill>
          <a:blip r:embed="rId7" cstate="print"/>
          <a:stretch>
            <a:fillRect/>
          </a:stretch>
        </p:blipFill>
        <p:spPr>
          <a:xfrm>
            <a:off x="5715000" y="2362200"/>
            <a:ext cx="3048000" cy="2286000"/>
          </a:xfrm>
          <a:prstGeom prst="rect">
            <a:avLst/>
          </a:prstGeom>
        </p:spPr>
      </p:pic>
    </p:spTree>
    <p:custDataLst>
      <p:tags r:id="rId1"/>
    </p:custDataLst>
  </p:cSld>
  <p:clrMapOvr>
    <a:masterClrMapping/>
  </p:clrMapOvr>
  <p:transition spd="med" advTm="105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lide(fromBottom)">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lide(from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Level out gravel inside and out</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1" name="Picture 10" descr="IMG_0441.jpg"/>
          <p:cNvPicPr>
            <a:picLocks noChangeAspect="1"/>
          </p:cNvPicPr>
          <p:nvPr/>
        </p:nvPicPr>
        <p:blipFill>
          <a:blip r:embed="rId4" cstate="print"/>
          <a:stretch>
            <a:fillRect/>
          </a:stretch>
        </p:blipFill>
        <p:spPr>
          <a:xfrm>
            <a:off x="762000" y="2362200"/>
            <a:ext cx="3048000" cy="2286000"/>
          </a:xfrm>
          <a:prstGeom prst="rect">
            <a:avLst/>
          </a:prstGeom>
        </p:spPr>
      </p:pic>
      <p:pic>
        <p:nvPicPr>
          <p:cNvPr id="12" name="Picture 11" descr="IMG_0444.jpg"/>
          <p:cNvPicPr>
            <a:picLocks noChangeAspect="1"/>
          </p:cNvPicPr>
          <p:nvPr/>
        </p:nvPicPr>
        <p:blipFill>
          <a:blip r:embed="rId5" cstate="print"/>
          <a:stretch>
            <a:fillRect/>
          </a:stretch>
        </p:blipFill>
        <p:spPr>
          <a:xfrm>
            <a:off x="3048000" y="4114800"/>
            <a:ext cx="3048000" cy="2286000"/>
          </a:xfrm>
          <a:prstGeom prst="rect">
            <a:avLst/>
          </a:prstGeom>
        </p:spPr>
      </p:pic>
      <p:pic>
        <p:nvPicPr>
          <p:cNvPr id="10" name="Picture 9" descr="IMG_0445.jpg"/>
          <p:cNvPicPr>
            <a:picLocks noChangeAspect="1"/>
          </p:cNvPicPr>
          <p:nvPr/>
        </p:nvPicPr>
        <p:blipFill>
          <a:blip r:embed="rId6" cstate="print"/>
          <a:stretch>
            <a:fillRect/>
          </a:stretch>
        </p:blipFill>
        <p:spPr>
          <a:xfrm>
            <a:off x="5562600" y="2743200"/>
            <a:ext cx="3048000" cy="2286000"/>
          </a:xfrm>
          <a:prstGeom prst="rect">
            <a:avLst/>
          </a:prstGeom>
        </p:spPr>
      </p:pic>
    </p:spTree>
    <p:custDataLst>
      <p:tags r:id="rId1"/>
    </p:custDataLst>
  </p:cSld>
  <p:clrMapOvr>
    <a:masterClrMapping/>
  </p:clrMapOvr>
  <p:transition spd="med" advTm="101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Measure, cut and lay down floor fabric</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8" name="Picture 7" descr="IMG_0457.jpg"/>
          <p:cNvPicPr>
            <a:picLocks noChangeAspect="1"/>
          </p:cNvPicPr>
          <p:nvPr/>
        </p:nvPicPr>
        <p:blipFill>
          <a:blip r:embed="rId4" cstate="print"/>
          <a:stretch>
            <a:fillRect/>
          </a:stretch>
        </p:blipFill>
        <p:spPr>
          <a:xfrm>
            <a:off x="533400" y="2438400"/>
            <a:ext cx="3048000" cy="2286000"/>
          </a:xfrm>
          <a:prstGeom prst="rect">
            <a:avLst/>
          </a:prstGeom>
        </p:spPr>
      </p:pic>
      <p:pic>
        <p:nvPicPr>
          <p:cNvPr id="9" name="Picture 8" descr="IMG_0468.jpg"/>
          <p:cNvPicPr>
            <a:picLocks noChangeAspect="1"/>
          </p:cNvPicPr>
          <p:nvPr/>
        </p:nvPicPr>
        <p:blipFill>
          <a:blip r:embed="rId5" cstate="print"/>
          <a:stretch>
            <a:fillRect/>
          </a:stretch>
        </p:blipFill>
        <p:spPr>
          <a:xfrm>
            <a:off x="1143000" y="4343400"/>
            <a:ext cx="3048000" cy="2286000"/>
          </a:xfrm>
          <a:prstGeom prst="rect">
            <a:avLst/>
          </a:prstGeom>
        </p:spPr>
      </p:pic>
      <p:pic>
        <p:nvPicPr>
          <p:cNvPr id="13" name="Picture 12" descr="IMG_0470.jpg"/>
          <p:cNvPicPr>
            <a:picLocks noChangeAspect="1"/>
          </p:cNvPicPr>
          <p:nvPr/>
        </p:nvPicPr>
        <p:blipFill>
          <a:blip r:embed="rId6" cstate="print"/>
          <a:stretch>
            <a:fillRect/>
          </a:stretch>
        </p:blipFill>
        <p:spPr>
          <a:xfrm>
            <a:off x="4267200" y="3581400"/>
            <a:ext cx="2286000" cy="3048000"/>
          </a:xfrm>
          <a:prstGeom prst="rect">
            <a:avLst/>
          </a:prstGeom>
        </p:spPr>
      </p:pic>
      <p:pic>
        <p:nvPicPr>
          <p:cNvPr id="14" name="Picture 13" descr="IMG_0473.jpg"/>
          <p:cNvPicPr>
            <a:picLocks noChangeAspect="1"/>
          </p:cNvPicPr>
          <p:nvPr/>
        </p:nvPicPr>
        <p:blipFill>
          <a:blip r:embed="rId7" cstate="print"/>
          <a:stretch>
            <a:fillRect/>
          </a:stretch>
        </p:blipFill>
        <p:spPr>
          <a:xfrm>
            <a:off x="5715000" y="2362200"/>
            <a:ext cx="3048000" cy="2286000"/>
          </a:xfrm>
          <a:prstGeom prst="rect">
            <a:avLst/>
          </a:prstGeom>
        </p:spPr>
      </p:pic>
    </p:spTree>
    <p:custDataLst>
      <p:tags r:id="rId1"/>
    </p:custDataLst>
  </p:cSld>
  <p:clrMapOvr>
    <a:masterClrMapping/>
  </p:clrMapOvr>
  <p:transition spd="med" advTm="123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1000"/>
            <a:ext cx="8229600" cy="1219200"/>
          </a:xfrm>
        </p:spPr>
        <p:txBody>
          <a:bodyPr>
            <a:normAutofit fontScale="90000"/>
          </a:bodyPr>
          <a:lstStyle/>
          <a:p>
            <a:r>
              <a:rPr lang="en-US" b="1" dirty="0" smtClean="0">
                <a:latin typeface="Tahoma"/>
                <a:ea typeface="Calibri"/>
                <a:cs typeface="Times New Roman"/>
              </a:rPr>
              <a:t>Overall Goal:</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5" descr="DSCN5982.JPG"/>
          <p:cNvPicPr>
            <a:picLocks noChangeAspect="1"/>
          </p:cNvPicPr>
          <p:nvPr/>
        </p:nvPicPr>
        <p:blipFill>
          <a:blip r:embed="rId2" cstate="print">
            <a:lum contrast="10000"/>
          </a:blip>
          <a:stretch>
            <a:fillRect/>
          </a:stretch>
        </p:blipFill>
        <p:spPr>
          <a:xfrm>
            <a:off x="3200400" y="3733800"/>
            <a:ext cx="3327400" cy="249555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57200" y="1371600"/>
            <a:ext cx="8305800" cy="2092881"/>
          </a:xfrm>
          <a:prstGeom prst="rect">
            <a:avLst/>
          </a:prstGeom>
        </p:spPr>
        <p:txBody>
          <a:bodyPr wrap="square">
            <a:spAutoFit/>
          </a:bodyPr>
          <a:lstStyle/>
          <a:p>
            <a:pPr lvl="0">
              <a:spcBef>
                <a:spcPts val="600"/>
              </a:spcBef>
              <a:buClr>
                <a:srgbClr val="F3A447"/>
              </a:buClr>
              <a:buSzPct val="85000"/>
            </a:pPr>
            <a:r>
              <a:rPr lang="en-US" sz="2600" dirty="0" smtClean="0">
                <a:solidFill>
                  <a:prstClr val="white"/>
                </a:solidFill>
                <a:latin typeface="Tahoma"/>
                <a:ea typeface="Calibri"/>
                <a:cs typeface="Times New Roman"/>
              </a:rPr>
              <a:t>To provide an opportunity for students to become capable of enriching their own lives and contributing to their community and nation through their construction and gardening skills, food production and preparation, and individual gain in health consciousness.</a:t>
            </a:r>
            <a:endParaRPr lang="en-US" sz="2600" dirty="0" smtClean="0">
              <a:solidFill>
                <a:prstClr val="white"/>
              </a:solidFill>
              <a:latin typeface="Calibri"/>
              <a:ea typeface="Calibri"/>
              <a:cs typeface="Times New Roman"/>
            </a:endParaRPr>
          </a:p>
        </p:txBody>
      </p:sp>
    </p:spTree>
  </p:cSld>
  <p:clrMapOvr>
    <a:masterClrMapping/>
  </p:clrMapOvr>
  <p:transition spd="med" advTm="11031"/>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4572000" cy="4267200"/>
          </a:xfrm>
        </p:spPr>
        <p:txBody>
          <a:bodyPr>
            <a:normAutofit/>
          </a:bodyPr>
          <a:lstStyle/>
          <a:p>
            <a:pPr marL="342900" marR="0" lvl="0" indent="-342900">
              <a:lnSpc>
                <a:spcPct val="115000"/>
              </a:lnSpc>
              <a:spcBef>
                <a:spcPts val="0"/>
              </a:spcBef>
              <a:spcAft>
                <a:spcPts val="0"/>
              </a:spcAft>
              <a:buFont typeface="Symbol"/>
              <a:buChar char=""/>
            </a:pPr>
            <a:r>
              <a:rPr lang="en-US" sz="3000" dirty="0" smtClean="0">
                <a:latin typeface="Tahoma"/>
                <a:ea typeface="Calibri"/>
                <a:cs typeface="Times New Roman"/>
              </a:rPr>
              <a:t>Design the layout of the interior of the </a:t>
            </a:r>
            <a:r>
              <a:rPr lang="en-US" sz="3000" dirty="0" smtClean="0">
                <a:latin typeface="Tahoma"/>
                <a:ea typeface="Calibri"/>
                <a:cs typeface="Times New Roman"/>
              </a:rPr>
              <a:t>greenhouse</a:t>
            </a:r>
          </a:p>
          <a:p>
            <a:pPr marL="342900" marR="0" lvl="0" indent="-342900">
              <a:lnSpc>
                <a:spcPct val="115000"/>
              </a:lnSpc>
              <a:spcBef>
                <a:spcPts val="0"/>
              </a:spcBef>
              <a:spcAft>
                <a:spcPts val="0"/>
              </a:spcAft>
              <a:buNone/>
            </a:pPr>
            <a:endParaRPr lang="en-US" sz="3000" dirty="0" smtClean="0">
              <a:latin typeface="Tahoma"/>
              <a:ea typeface="Calibri"/>
              <a:cs typeface="Times New Roman"/>
            </a:endParaRPr>
          </a:p>
          <a:p>
            <a:pPr marL="342900" marR="0" lvl="0" indent="-342900">
              <a:lnSpc>
                <a:spcPct val="115000"/>
              </a:lnSpc>
              <a:spcBef>
                <a:spcPts val="0"/>
              </a:spcBef>
              <a:spcAft>
                <a:spcPts val="0"/>
              </a:spcAft>
              <a:buFont typeface="Symbol"/>
              <a:buChar char=""/>
            </a:pPr>
            <a:r>
              <a:rPr lang="en-US" sz="3000" dirty="0" smtClean="0">
                <a:latin typeface="Tahoma"/>
                <a:ea typeface="Calibri"/>
                <a:cs typeface="Times New Roman"/>
              </a:rPr>
              <a:t>Build 8 raised </a:t>
            </a:r>
            <a:r>
              <a:rPr lang="en-US" sz="3000" dirty="0" smtClean="0">
                <a:latin typeface="Tahoma"/>
                <a:ea typeface="Calibri"/>
                <a:cs typeface="Times New Roman"/>
              </a:rPr>
              <a:t>beds</a:t>
            </a: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9" name="Picture 8" descr="IMG_0340.JPG"/>
          <p:cNvPicPr>
            <a:picLocks noChangeAspect="1"/>
          </p:cNvPicPr>
          <p:nvPr/>
        </p:nvPicPr>
        <p:blipFill>
          <a:blip r:embed="rId3" cstate="print"/>
          <a:stretch>
            <a:fillRect/>
          </a:stretch>
        </p:blipFill>
        <p:spPr>
          <a:xfrm rot="16200000">
            <a:off x="5803900" y="1435100"/>
            <a:ext cx="2946400" cy="2209800"/>
          </a:xfrm>
          <a:prstGeom prst="rect">
            <a:avLst/>
          </a:prstGeom>
        </p:spPr>
      </p:pic>
      <p:pic>
        <p:nvPicPr>
          <p:cNvPr id="10" name="Picture 9" descr="IMG_0317.JPG"/>
          <p:cNvPicPr>
            <a:picLocks noChangeAspect="1"/>
          </p:cNvPicPr>
          <p:nvPr/>
        </p:nvPicPr>
        <p:blipFill>
          <a:blip r:embed="rId4" cstate="print"/>
          <a:stretch>
            <a:fillRect/>
          </a:stretch>
        </p:blipFill>
        <p:spPr>
          <a:xfrm>
            <a:off x="4876800" y="4343400"/>
            <a:ext cx="2779776" cy="2084832"/>
          </a:xfrm>
          <a:prstGeom prst="rect">
            <a:avLst/>
          </a:prstGeom>
        </p:spPr>
      </p:pic>
    </p:spTree>
    <p:custDataLst>
      <p:tags r:id="rId1"/>
    </p:custDataLst>
  </p:cSld>
  <p:clrMapOvr>
    <a:masterClrMapping/>
  </p:clrMapOvr>
  <p:transition spd="med" advTm="838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lide(fromBottom)">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83058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Put raised beds in place</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1" name="Picture 10" descr="IMG_0490.jpg"/>
          <p:cNvPicPr>
            <a:picLocks noChangeAspect="1"/>
          </p:cNvPicPr>
          <p:nvPr/>
        </p:nvPicPr>
        <p:blipFill>
          <a:blip r:embed="rId4" cstate="print"/>
          <a:stretch>
            <a:fillRect/>
          </a:stretch>
        </p:blipFill>
        <p:spPr>
          <a:xfrm>
            <a:off x="2438400" y="2590800"/>
            <a:ext cx="4800600" cy="36004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ustDataLst>
      <p:tags r:id="rId1"/>
    </p:custDataLst>
  </p:cSld>
  <p:clrMapOvr>
    <a:masterClrMapping/>
  </p:clrMapOvr>
  <p:transition spd="med" advTm="48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981200"/>
            <a:ext cx="2590800" cy="39624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We just need soil and we’re ready to start planting!</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5" name="Picture 4" descr="IMG_0491.jpg"/>
          <p:cNvPicPr>
            <a:picLocks noChangeAspect="1"/>
          </p:cNvPicPr>
          <p:nvPr/>
        </p:nvPicPr>
        <p:blipFill>
          <a:blip r:embed="rId3" cstate="print"/>
          <a:stretch>
            <a:fillRect/>
          </a:stretch>
        </p:blipFill>
        <p:spPr>
          <a:xfrm>
            <a:off x="3048000" y="1828800"/>
            <a:ext cx="5588000" cy="4191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ransition spd="med" advTm="4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371600"/>
            <a:ext cx="8153400" cy="1981200"/>
          </a:xfrm>
        </p:spPr>
        <p:txBody>
          <a:bodyPr>
            <a:normAutofit fontScale="92500" lnSpcReduction="20000"/>
          </a:bodyPr>
          <a:lstStyle/>
          <a:p>
            <a:pPr marL="342900" indent="-342900">
              <a:lnSpc>
                <a:spcPct val="115000"/>
              </a:lnSpc>
              <a:spcBef>
                <a:spcPts val="0"/>
              </a:spcBef>
              <a:buFont typeface="Symbol"/>
              <a:buChar char=""/>
            </a:pPr>
            <a:r>
              <a:rPr lang="en-US" sz="3200" dirty="0" smtClean="0">
                <a:latin typeface="Tahoma"/>
                <a:ea typeface="Calibri"/>
                <a:cs typeface="Times New Roman"/>
              </a:rPr>
              <a:t>Install </a:t>
            </a:r>
            <a:r>
              <a:rPr lang="en-US" sz="3200" dirty="0" smtClean="0">
                <a:latin typeface="Tahoma"/>
                <a:ea typeface="Calibri"/>
                <a:cs typeface="Times New Roman"/>
              </a:rPr>
              <a:t>shelving and wheelchair-accesible raised garden within the hoophouse to be completed by </a:t>
            </a:r>
            <a:endParaRPr lang="en-US" sz="3200" dirty="0" smtClean="0">
              <a:latin typeface="Tahoma"/>
              <a:ea typeface="Calibri"/>
              <a:cs typeface="Times New Roman"/>
            </a:endParaRPr>
          </a:p>
          <a:p>
            <a:pPr marL="342900" indent="-342900">
              <a:lnSpc>
                <a:spcPct val="115000"/>
              </a:lnSpc>
              <a:spcBef>
                <a:spcPts val="0"/>
              </a:spcBef>
              <a:buNone/>
            </a:pPr>
            <a:r>
              <a:rPr lang="en-US" sz="3200" dirty="0" smtClean="0">
                <a:latin typeface="Tahoma"/>
                <a:ea typeface="Calibri"/>
                <a:cs typeface="Times New Roman"/>
              </a:rPr>
              <a:t>	</a:t>
            </a:r>
            <a:r>
              <a:rPr lang="en-US" sz="3200" dirty="0" smtClean="0">
                <a:latin typeface="Tahoma"/>
                <a:ea typeface="Calibri"/>
                <a:cs typeface="Times New Roman"/>
              </a:rPr>
              <a:t>June </a:t>
            </a:r>
            <a:r>
              <a:rPr lang="en-US" sz="3200" dirty="0" smtClean="0">
                <a:latin typeface="Tahoma"/>
                <a:ea typeface="Calibri"/>
                <a:cs typeface="Times New Roman"/>
              </a:rPr>
              <a:t>2011</a:t>
            </a:r>
          </a:p>
          <a:p>
            <a:pPr marL="342900" marR="0" lvl="0" indent="-342900">
              <a:lnSpc>
                <a:spcPct val="115000"/>
              </a:lnSpc>
              <a:spcBef>
                <a:spcPts val="0"/>
              </a:spcBef>
              <a:spcAft>
                <a:spcPts val="0"/>
              </a:spcAft>
              <a:buFont typeface="Symbol"/>
              <a:buChar char=""/>
            </a:pPr>
            <a:endParaRPr lang="en-US" sz="3200" dirty="0" smtClean="0">
              <a:latin typeface="Calibri"/>
              <a:ea typeface="Calibri"/>
              <a:cs typeface="Times New Roman"/>
            </a:endParaRPr>
          </a:p>
        </p:txBody>
      </p:sp>
      <p:sp>
        <p:nvSpPr>
          <p:cNvPr id="3" name="Title 2"/>
          <p:cNvSpPr>
            <a:spLocks noGrp="1"/>
          </p:cNvSpPr>
          <p:nvPr>
            <p:ph type="title"/>
          </p:nvPr>
        </p:nvSpPr>
        <p:spPr>
          <a:xfrm>
            <a:off x="457200" y="76200"/>
            <a:ext cx="8229600" cy="1219200"/>
          </a:xfrm>
        </p:spPr>
        <p:txBody>
          <a:bodyPr>
            <a:normAutofit/>
          </a:bodyPr>
          <a:lstStyle/>
          <a:p>
            <a:r>
              <a:rPr lang="en-US" b="1" u="sng" dirty="0" smtClean="0">
                <a:latin typeface="Tahoma"/>
                <a:ea typeface="Calibri"/>
                <a:cs typeface="Times New Roman"/>
              </a:rPr>
              <a:t>What’s left to do…</a:t>
            </a:r>
            <a:endParaRPr lang="en-US" dirty="0"/>
          </a:p>
        </p:txBody>
      </p:sp>
      <p:pic>
        <p:nvPicPr>
          <p:cNvPr id="4" name="Picture 3" descr="IMG_0464.jpg"/>
          <p:cNvPicPr>
            <a:picLocks noChangeAspect="1"/>
          </p:cNvPicPr>
          <p:nvPr/>
        </p:nvPicPr>
        <p:blipFill>
          <a:blip r:embed="rId3" cstate="print"/>
          <a:srcRect r="21000" b="20000"/>
          <a:stretch>
            <a:fillRect/>
          </a:stretch>
        </p:blipFill>
        <p:spPr>
          <a:xfrm rot="401492">
            <a:off x="3622377" y="2625800"/>
            <a:ext cx="4734577" cy="359588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Rectangle 4"/>
          <p:cNvSpPr/>
          <p:nvPr/>
        </p:nvSpPr>
        <p:spPr>
          <a:xfrm>
            <a:off x="609600" y="3542740"/>
            <a:ext cx="2819400" cy="1791260"/>
          </a:xfrm>
          <a:prstGeom prst="rect">
            <a:avLst/>
          </a:prstGeom>
        </p:spPr>
        <p:txBody>
          <a:bodyPr wrap="square">
            <a:spAutoFit/>
          </a:bodyPr>
          <a:lstStyle/>
          <a:p>
            <a:pPr marL="342900" lvl="0" indent="-342900">
              <a:lnSpc>
                <a:spcPct val="115000"/>
              </a:lnSpc>
              <a:buClr>
                <a:srgbClr val="F3A447"/>
              </a:buClr>
              <a:buSzPct val="85000"/>
              <a:buFont typeface="Symbol"/>
              <a:buChar char=""/>
            </a:pPr>
            <a:r>
              <a:rPr lang="en-US" sz="3200" dirty="0" smtClean="0">
                <a:solidFill>
                  <a:prstClr val="white"/>
                </a:solidFill>
                <a:latin typeface="Tahoma"/>
                <a:ea typeface="Calibri"/>
                <a:cs typeface="Times New Roman"/>
              </a:rPr>
              <a:t>Start planting!  Fall 2011</a:t>
            </a:r>
          </a:p>
        </p:txBody>
      </p:sp>
    </p:spTree>
    <p:custDataLst>
      <p:tags r:id="rId1"/>
    </p:custDataLst>
  </p:cSld>
  <p:clrMapOvr>
    <a:masterClrMapping/>
  </p:clrMapOvr>
  <p:transition spd="med" advTm="118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Left)">
                                      <p:cBhvr>
                                        <p:cTn id="7" dur="500"/>
                                        <p:tgtEl>
                                          <p:spTgt spid="2">
                                            <p:txEl>
                                              <p:pRg st="0" end="0"/>
                                            </p:txEl>
                                          </p:spTgt>
                                        </p:tgtEl>
                                      </p:cBhvr>
                                    </p:animEffect>
                                  </p:childTnLst>
                                </p:cTn>
                              </p:par>
                              <p:par>
                                <p:cTn id="8" presetID="12" presetClass="entr" presetSubtype="8"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lide(fromLeft)">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3600"/>
            <a:ext cx="8229600" cy="4038600"/>
          </a:xfrm>
        </p:spPr>
        <p:txBody>
          <a:bodyPr>
            <a:noAutofit/>
          </a:bodyPr>
          <a:lstStyle/>
          <a:p>
            <a:pPr marL="273050" marR="0" indent="-273050">
              <a:lnSpc>
                <a:spcPct val="115000"/>
              </a:lnSpc>
              <a:spcBef>
                <a:spcPts val="0"/>
              </a:spcBef>
              <a:spcAft>
                <a:spcPts val="1800"/>
              </a:spcAft>
            </a:pPr>
            <a:r>
              <a:rPr lang="en-US" sz="2800" dirty="0" smtClean="0">
                <a:latin typeface="Tahoma"/>
                <a:ea typeface="Calibri"/>
                <a:cs typeface="Times New Roman"/>
              </a:rPr>
              <a:t>Hoop house greenhouse construction is low-cost</a:t>
            </a:r>
            <a:endParaRPr lang="en-US" sz="2800" dirty="0" smtClean="0">
              <a:latin typeface="Calibri"/>
              <a:ea typeface="Calibri"/>
              <a:cs typeface="Times New Roman"/>
            </a:endParaRPr>
          </a:p>
          <a:p>
            <a:pPr marL="273050" marR="0" indent="-273050">
              <a:lnSpc>
                <a:spcPct val="115000"/>
              </a:lnSpc>
              <a:spcBef>
                <a:spcPts val="0"/>
              </a:spcBef>
              <a:spcAft>
                <a:spcPts val="1800"/>
              </a:spcAft>
            </a:pPr>
            <a:r>
              <a:rPr lang="en-US" sz="2800" dirty="0" smtClean="0">
                <a:latin typeface="Tahoma"/>
                <a:ea typeface="Calibri"/>
                <a:cs typeface="Times New Roman"/>
              </a:rPr>
              <a:t>Cold-house succession planting of cold-tolerant vegetables requires no supplemental heat</a:t>
            </a:r>
            <a:endParaRPr lang="en-US" sz="2800" dirty="0" smtClean="0">
              <a:latin typeface="Calibri"/>
              <a:ea typeface="Calibri"/>
              <a:cs typeface="Times New Roman"/>
            </a:endParaRPr>
          </a:p>
          <a:p>
            <a:pPr marL="273050" marR="0" indent="-273050">
              <a:lnSpc>
                <a:spcPct val="115000"/>
              </a:lnSpc>
              <a:spcBef>
                <a:spcPts val="0"/>
              </a:spcBef>
              <a:spcAft>
                <a:spcPts val="1800"/>
              </a:spcAft>
            </a:pPr>
            <a:r>
              <a:rPr lang="en-US" sz="2800" dirty="0" smtClean="0">
                <a:latin typeface="Tahoma"/>
                <a:ea typeface="Calibri"/>
                <a:cs typeface="Times New Roman"/>
              </a:rPr>
              <a:t>Raised-bed square-foot-gardening technique saves space, maximizes student involvement, reduces watering needs, and maximizes </a:t>
            </a:r>
            <a:r>
              <a:rPr lang="en-US" sz="2800" dirty="0" smtClean="0">
                <a:latin typeface="Tahoma"/>
                <a:ea typeface="Calibri"/>
                <a:cs typeface="Times New Roman"/>
              </a:rPr>
              <a:t>yield</a:t>
            </a:r>
            <a:endParaRPr lang="en-US" sz="2800" dirty="0" smtClean="0">
              <a:latin typeface="Calibri"/>
              <a:ea typeface="Calibri"/>
              <a:cs typeface="Times New Roman"/>
            </a:endParaRPr>
          </a:p>
        </p:txBody>
      </p:sp>
      <p:sp>
        <p:nvSpPr>
          <p:cNvPr id="3" name="Title 2"/>
          <p:cNvSpPr>
            <a:spLocks noGrp="1"/>
          </p:cNvSpPr>
          <p:nvPr>
            <p:ph type="title"/>
          </p:nvPr>
        </p:nvSpPr>
        <p:spPr>
          <a:xfrm>
            <a:off x="381000" y="381000"/>
            <a:ext cx="8229600" cy="1219200"/>
          </a:xfrm>
        </p:spPr>
        <p:txBody>
          <a:bodyPr>
            <a:normAutofit fontScale="90000"/>
          </a:bodyPr>
          <a:lstStyle/>
          <a:p>
            <a:r>
              <a:rPr lang="en-US" b="1" dirty="0" smtClean="0">
                <a:latin typeface="Tahoma"/>
                <a:ea typeface="Calibri"/>
                <a:cs typeface="Times New Roman"/>
              </a:rPr>
              <a:t>Our Project is Sustainable!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7" name="Picture 6" descr="Untitled-1 copy.jpg"/>
          <p:cNvPicPr>
            <a:picLocks noChangeAspect="1"/>
          </p:cNvPicPr>
          <p:nvPr/>
        </p:nvPicPr>
        <p:blipFill>
          <a:blip r:embed="rId3" cstate="print"/>
          <a:stretch>
            <a:fillRect/>
          </a:stretch>
        </p:blipFill>
        <p:spPr>
          <a:xfrm>
            <a:off x="6781800" y="381000"/>
            <a:ext cx="1828800" cy="1217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ransition spd="med" advTm="153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Bottom)">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95400"/>
            <a:ext cx="8229600" cy="4572000"/>
          </a:xfrm>
        </p:spPr>
        <p:txBody>
          <a:bodyPr>
            <a:noAutofit/>
          </a:bodyPr>
          <a:lstStyle/>
          <a:p>
            <a:pPr marL="273050" marR="0" indent="-273050">
              <a:lnSpc>
                <a:spcPct val="115000"/>
              </a:lnSpc>
              <a:spcBef>
                <a:spcPts val="0"/>
              </a:spcBef>
              <a:spcAft>
                <a:spcPts val="1000"/>
              </a:spcAft>
            </a:pPr>
            <a:r>
              <a:rPr lang="en-US" sz="2800" dirty="0" smtClean="0">
                <a:latin typeface="Tahoma"/>
                <a:ea typeface="Calibri"/>
                <a:cs typeface="Times New Roman"/>
              </a:rPr>
              <a:t>Self-sustaining </a:t>
            </a:r>
            <a:r>
              <a:rPr lang="en-US" sz="2800" dirty="0" smtClean="0">
                <a:latin typeface="Tahoma"/>
                <a:ea typeface="Calibri"/>
                <a:cs typeface="Times New Roman"/>
              </a:rPr>
              <a:t>in the school setting </a:t>
            </a:r>
            <a:r>
              <a:rPr lang="en-US" sz="2800" dirty="0" smtClean="0">
                <a:latin typeface="Tahoma"/>
                <a:ea typeface="Calibri"/>
                <a:cs typeface="Times New Roman"/>
              </a:rPr>
              <a:t>                as </a:t>
            </a:r>
            <a:r>
              <a:rPr lang="en-US" sz="2800" dirty="0" smtClean="0">
                <a:latin typeface="Tahoma"/>
                <a:ea typeface="Calibri"/>
                <a:cs typeface="Times New Roman"/>
              </a:rPr>
              <a:t>a means of teaching multi-disciplinary academic skills through practical application</a:t>
            </a:r>
            <a:endParaRPr lang="en-US" sz="2800" dirty="0" smtClean="0">
              <a:latin typeface="Calibri"/>
              <a:ea typeface="Calibri"/>
              <a:cs typeface="Times New Roman"/>
            </a:endParaRPr>
          </a:p>
          <a:p>
            <a:pPr marL="273050" marR="0" indent="-273050">
              <a:lnSpc>
                <a:spcPct val="115000"/>
              </a:lnSpc>
              <a:spcBef>
                <a:spcPts val="0"/>
              </a:spcBef>
              <a:spcAft>
                <a:spcPts val="1000"/>
              </a:spcAft>
            </a:pPr>
            <a:r>
              <a:rPr lang="en-US" sz="2800" dirty="0" smtClean="0">
                <a:latin typeface="Tahoma"/>
                <a:ea typeface="Calibri"/>
                <a:cs typeface="Times New Roman"/>
              </a:rPr>
              <a:t>Sustains the development of civic capability, enabling students to connect what they learn to how they live</a:t>
            </a:r>
            <a:endParaRPr lang="en-US" sz="2800" dirty="0" smtClean="0">
              <a:latin typeface="Calibri"/>
              <a:ea typeface="Calibri"/>
              <a:cs typeface="Times New Roman"/>
            </a:endParaRPr>
          </a:p>
          <a:p>
            <a:pPr marL="273050" marR="0" indent="-273050">
              <a:lnSpc>
                <a:spcPct val="115000"/>
              </a:lnSpc>
              <a:spcBef>
                <a:spcPts val="0"/>
              </a:spcBef>
              <a:spcAft>
                <a:spcPts val="1000"/>
              </a:spcAft>
            </a:pPr>
            <a:r>
              <a:rPr lang="en-US" sz="2800" dirty="0" smtClean="0">
                <a:latin typeface="Tahoma"/>
                <a:ea typeface="Calibri"/>
                <a:cs typeface="Times New Roman"/>
              </a:rPr>
              <a:t>Sustains opportunities for individual personal growth through higher-level thinking skills, cooperative learning, and problem solving with other students</a:t>
            </a:r>
            <a:endParaRPr lang="en-US" sz="2800" dirty="0" smtClean="0">
              <a:latin typeface="Calibri"/>
              <a:ea typeface="Calibri"/>
              <a:cs typeface="Times New Roman"/>
            </a:endParaRPr>
          </a:p>
          <a:p>
            <a:pPr marL="273050" indent="-273050"/>
            <a:endParaRPr lang="en-US" sz="2800" dirty="0"/>
          </a:p>
        </p:txBody>
      </p:sp>
      <p:sp>
        <p:nvSpPr>
          <p:cNvPr id="3" name="Title 2"/>
          <p:cNvSpPr>
            <a:spLocks noGrp="1"/>
          </p:cNvSpPr>
          <p:nvPr>
            <p:ph type="title"/>
          </p:nvPr>
        </p:nvSpPr>
        <p:spPr>
          <a:xfrm>
            <a:off x="381000" y="381000"/>
            <a:ext cx="8229600" cy="1219200"/>
          </a:xfrm>
        </p:spPr>
        <p:txBody>
          <a:bodyPr>
            <a:normAutofit fontScale="90000"/>
          </a:bodyPr>
          <a:lstStyle/>
          <a:p>
            <a:r>
              <a:rPr lang="en-US" b="1" dirty="0" smtClean="0">
                <a:latin typeface="Tahoma"/>
                <a:ea typeface="Calibri"/>
                <a:cs typeface="Times New Roman"/>
              </a:rPr>
              <a:t>Our Project is Sustainable!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7" name="Picture 6" descr="Untitled-1 copy.jpg"/>
          <p:cNvPicPr>
            <a:picLocks noChangeAspect="1"/>
          </p:cNvPicPr>
          <p:nvPr/>
        </p:nvPicPr>
        <p:blipFill>
          <a:blip r:embed="rId3" cstate="print"/>
          <a:stretch>
            <a:fillRect/>
          </a:stretch>
        </p:blipFill>
        <p:spPr>
          <a:xfrm>
            <a:off x="6781800" y="381000"/>
            <a:ext cx="1828800" cy="1217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ransition spd="med" advTm="215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Bottom)">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572000"/>
          </a:xfrm>
        </p:spPr>
        <p:txBody>
          <a:bodyPr/>
          <a:lstStyle/>
          <a:p>
            <a:pPr marL="342900" marR="0" lvl="0" indent="-342900">
              <a:lnSpc>
                <a:spcPct val="115000"/>
              </a:lnSpc>
              <a:spcBef>
                <a:spcPts val="0"/>
              </a:spcBef>
              <a:spcAft>
                <a:spcPts val="0"/>
              </a:spcAft>
              <a:buFont typeface="Symbol"/>
              <a:buChar char=""/>
            </a:pPr>
            <a:r>
              <a:rPr lang="en-US" dirty="0" smtClean="0">
                <a:latin typeface="Tahoma"/>
                <a:ea typeface="Calibri"/>
                <a:cs typeface="Times New Roman"/>
              </a:rPr>
              <a:t>School-based composting</a:t>
            </a:r>
            <a:endParaRPr lang="en-US" dirty="0" smtClean="0">
              <a:latin typeface="Calibri"/>
              <a:ea typeface="Calibri"/>
              <a:cs typeface="Times New Roman"/>
            </a:endParaRPr>
          </a:p>
          <a:p>
            <a:pPr marL="342900" marR="0" lvl="0" indent="-342900">
              <a:lnSpc>
                <a:spcPct val="115000"/>
              </a:lnSpc>
              <a:spcBef>
                <a:spcPts val="0"/>
              </a:spcBef>
              <a:spcAft>
                <a:spcPts val="0"/>
              </a:spcAft>
              <a:buFont typeface="Symbol"/>
              <a:buChar char=""/>
            </a:pPr>
            <a:r>
              <a:rPr lang="en-US" dirty="0" smtClean="0">
                <a:latin typeface="Tahoma"/>
                <a:ea typeface="Calibri"/>
                <a:cs typeface="Times New Roman"/>
              </a:rPr>
              <a:t>Fundraising through greenhouse production</a:t>
            </a:r>
            <a:endParaRPr lang="en-US" dirty="0" smtClean="0">
              <a:latin typeface="Calibri"/>
              <a:ea typeface="Calibri"/>
              <a:cs typeface="Times New Roman"/>
            </a:endParaRPr>
          </a:p>
          <a:p>
            <a:pPr marL="342900" marR="0" lvl="0" indent="-342900">
              <a:lnSpc>
                <a:spcPct val="115000"/>
              </a:lnSpc>
              <a:spcBef>
                <a:spcPts val="0"/>
              </a:spcBef>
              <a:spcAft>
                <a:spcPts val="0"/>
              </a:spcAft>
              <a:buFont typeface="Symbol"/>
              <a:buChar char=""/>
            </a:pPr>
            <a:r>
              <a:rPr lang="en-US" dirty="0" smtClean="0">
                <a:latin typeface="Tahoma"/>
                <a:ea typeface="Calibri"/>
                <a:cs typeface="Times New Roman"/>
              </a:rPr>
              <a:t>Expanding gardening effort to involve more </a:t>
            </a:r>
            <a:r>
              <a:rPr lang="en-US" dirty="0" smtClean="0">
                <a:latin typeface="Tahoma"/>
                <a:ea typeface="Calibri"/>
                <a:cs typeface="Times New Roman"/>
              </a:rPr>
              <a:t>teachers, students, and parents</a:t>
            </a:r>
            <a:endParaRPr lang="en-US" dirty="0" smtClean="0">
              <a:latin typeface="Calibri"/>
              <a:ea typeface="Calibri"/>
              <a:cs typeface="Times New Roman"/>
            </a:endParaRPr>
          </a:p>
          <a:p>
            <a:pPr marL="342900" marR="0" lvl="0" indent="-342900">
              <a:lnSpc>
                <a:spcPct val="115000"/>
              </a:lnSpc>
              <a:spcBef>
                <a:spcPts val="0"/>
              </a:spcBef>
              <a:spcAft>
                <a:spcPts val="1000"/>
              </a:spcAft>
              <a:buFont typeface="Symbol"/>
              <a:buChar char=""/>
            </a:pPr>
            <a:r>
              <a:rPr lang="en-US" dirty="0" smtClean="0">
                <a:latin typeface="Tahoma"/>
                <a:ea typeface="Calibri"/>
                <a:cs typeface="Times New Roman"/>
              </a:rPr>
              <a:t>Establishment of GMS Garden club</a:t>
            </a:r>
            <a:endParaRPr lang="en-US" dirty="0" smtClean="0">
              <a:latin typeface="Calibri"/>
              <a:ea typeface="Calibri"/>
              <a:cs typeface="Times New Roman"/>
            </a:endParaRPr>
          </a:p>
          <a:p>
            <a:endParaRPr lang="en-US" dirty="0"/>
          </a:p>
        </p:txBody>
      </p:sp>
      <p:sp>
        <p:nvSpPr>
          <p:cNvPr id="3" name="Title 2"/>
          <p:cNvSpPr>
            <a:spLocks noGrp="1"/>
          </p:cNvSpPr>
          <p:nvPr>
            <p:ph type="title"/>
          </p:nvPr>
        </p:nvSpPr>
        <p:spPr>
          <a:xfrm>
            <a:off x="457200" y="304800"/>
            <a:ext cx="8229600" cy="1219200"/>
          </a:xfrm>
        </p:spPr>
        <p:txBody>
          <a:bodyPr>
            <a:normAutofit fontScale="90000"/>
          </a:bodyPr>
          <a:lstStyle/>
          <a:p>
            <a:r>
              <a:rPr lang="en-US" b="1" dirty="0" smtClean="0">
                <a:latin typeface="Tahoma"/>
                <a:ea typeface="Calibri"/>
                <a:cs typeface="Times New Roman"/>
              </a:rPr>
              <a:t>Future Proposed Plans</a:t>
            </a:r>
            <a:r>
              <a:rPr lang="en-US" dirty="0" smtClean="0">
                <a:latin typeface="Tahoma"/>
                <a:ea typeface="Calibri"/>
                <a:cs typeface="Times New Roman"/>
              </a:rPr>
              <a:t>:</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7" name="Picture 6" descr="green schools challenge 304.jpg"/>
          <p:cNvPicPr>
            <a:picLocks noChangeAspect="1"/>
          </p:cNvPicPr>
          <p:nvPr/>
        </p:nvPicPr>
        <p:blipFill>
          <a:blip r:embed="rId3" cstate="print">
            <a:lum contrast="10000"/>
          </a:blip>
          <a:stretch>
            <a:fillRect/>
          </a:stretch>
        </p:blipFill>
        <p:spPr>
          <a:xfrm>
            <a:off x="304800" y="4114800"/>
            <a:ext cx="2540000" cy="1905000"/>
          </a:xfrm>
          <a:prstGeom prst="rect">
            <a:avLst/>
          </a:prstGeom>
          <a:ln>
            <a:noFill/>
          </a:ln>
          <a:effectLst>
            <a:outerShdw blurRad="184150" dist="241300" dir="11520000" sx="110000" sy="110000" algn="ctr">
              <a:srgbClr val="000000">
                <a:alpha val="18000"/>
              </a:srgbClr>
            </a:outerShdw>
            <a:softEdge rad="31750"/>
          </a:effectLst>
        </p:spPr>
      </p:pic>
      <p:pic>
        <p:nvPicPr>
          <p:cNvPr id="9" name="Picture 8" descr="green schools challenge 212.jpg"/>
          <p:cNvPicPr>
            <a:picLocks noChangeAspect="1"/>
          </p:cNvPicPr>
          <p:nvPr/>
        </p:nvPicPr>
        <p:blipFill>
          <a:blip r:embed="rId4" cstate="print"/>
          <a:stretch>
            <a:fillRect/>
          </a:stretch>
        </p:blipFill>
        <p:spPr>
          <a:xfrm>
            <a:off x="6096000" y="4038600"/>
            <a:ext cx="2717800" cy="1981200"/>
          </a:xfrm>
          <a:prstGeom prst="rect">
            <a:avLst/>
          </a:prstGeom>
          <a:ln>
            <a:noFill/>
          </a:ln>
          <a:effectLst>
            <a:outerShdw blurRad="184150" dist="241300" dir="11520000" sx="110000" sy="110000" algn="ctr">
              <a:srgbClr val="000000">
                <a:alpha val="18000"/>
              </a:srgbClr>
            </a:outerShdw>
            <a:softEdge rad="31750"/>
          </a:effectLst>
        </p:spPr>
      </p:pic>
      <p:pic>
        <p:nvPicPr>
          <p:cNvPr id="10" name="Picture 9" descr="IMG_0433.jpg"/>
          <p:cNvPicPr>
            <a:picLocks noChangeAspect="1"/>
          </p:cNvPicPr>
          <p:nvPr/>
        </p:nvPicPr>
        <p:blipFill>
          <a:blip r:embed="rId5" cstate="print"/>
          <a:stretch>
            <a:fillRect/>
          </a:stretch>
        </p:blipFill>
        <p:spPr>
          <a:xfrm>
            <a:off x="2971800" y="3886200"/>
            <a:ext cx="3048000" cy="2286000"/>
          </a:xfrm>
          <a:prstGeom prst="rect">
            <a:avLst/>
          </a:prstGeom>
          <a:ln>
            <a:noFill/>
          </a:ln>
          <a:effectLst>
            <a:outerShdw blurRad="190500" algn="tl" rotWithShape="0">
              <a:srgbClr val="000000">
                <a:alpha val="70000"/>
              </a:srgbClr>
            </a:outerShdw>
          </a:effectLst>
        </p:spPr>
      </p:pic>
    </p:spTree>
    <p:custDataLst>
      <p:tags r:id="rId1"/>
    </p:custDataLst>
  </p:cSld>
  <p:clrMapOvr>
    <a:masterClrMapping/>
  </p:clrMapOvr>
  <p:transition spd="med" advTm="1462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Bottom)">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slide(fromBottom)">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114800"/>
            <a:ext cx="8229600" cy="2286000"/>
          </a:xfrm>
        </p:spPr>
        <p:txBody>
          <a:bodyPr>
            <a:normAutofit lnSpcReduction="10000"/>
          </a:bodyPr>
          <a:lstStyle/>
          <a:p>
            <a:pPr marL="342900" marR="0" lvl="0" indent="-342900">
              <a:lnSpc>
                <a:spcPct val="115000"/>
              </a:lnSpc>
              <a:spcBef>
                <a:spcPts val="0"/>
              </a:spcBef>
              <a:spcAft>
                <a:spcPts val="0"/>
              </a:spcAft>
              <a:buFont typeface="Symbol"/>
              <a:buChar char=""/>
            </a:pPr>
            <a:r>
              <a:rPr lang="en-US" sz="3000" dirty="0" smtClean="0">
                <a:latin typeface="Tahoma"/>
                <a:ea typeface="Calibri"/>
                <a:cs typeface="Times New Roman"/>
              </a:rPr>
              <a:t>Mrs. Sellers blog: </a:t>
            </a:r>
            <a:r>
              <a:rPr lang="en-US" sz="3000" u="sng" dirty="0" smtClean="0">
                <a:latin typeface="Tahoma"/>
                <a:ea typeface="Calibri"/>
                <a:cs typeface="Times New Roman"/>
                <a:hlinkClick r:id="rId3"/>
              </a:rPr>
              <a:t>http://glenvargarden.blogspot.com/</a:t>
            </a:r>
            <a:endParaRPr lang="en-US" sz="3000" dirty="0" smtClean="0">
              <a:latin typeface="Calibri"/>
              <a:ea typeface="Calibri"/>
              <a:cs typeface="Times New Roman"/>
            </a:endParaRPr>
          </a:p>
          <a:p>
            <a:pPr marL="342900" marR="0" lvl="0" indent="-342900">
              <a:lnSpc>
                <a:spcPct val="115000"/>
              </a:lnSpc>
              <a:spcBef>
                <a:spcPts val="0"/>
              </a:spcBef>
              <a:spcAft>
                <a:spcPts val="1000"/>
              </a:spcAft>
              <a:buFont typeface="Symbol"/>
              <a:buChar char=""/>
            </a:pPr>
            <a:r>
              <a:rPr lang="en-US" sz="3000" dirty="0" smtClean="0">
                <a:latin typeface="Tahoma"/>
                <a:ea typeface="Calibri"/>
                <a:cs typeface="Times New Roman"/>
              </a:rPr>
              <a:t>Ms. </a:t>
            </a:r>
            <a:r>
              <a:rPr lang="en-US" sz="3000" dirty="0" err="1" smtClean="0">
                <a:latin typeface="Tahoma"/>
                <a:ea typeface="Calibri"/>
                <a:cs typeface="Times New Roman"/>
              </a:rPr>
              <a:t>Fajardo’s</a:t>
            </a:r>
            <a:r>
              <a:rPr lang="en-US" sz="3000" dirty="0" smtClean="0">
                <a:latin typeface="Tahoma"/>
                <a:ea typeface="Calibri"/>
                <a:cs typeface="Times New Roman"/>
              </a:rPr>
              <a:t> wiki: </a:t>
            </a:r>
            <a:r>
              <a:rPr lang="en-US" sz="3000" u="sng" dirty="0" smtClean="0">
                <a:latin typeface="Tahoma"/>
                <a:ea typeface="Calibri"/>
                <a:cs typeface="Times New Roman"/>
                <a:hlinkClick r:id="rId4"/>
              </a:rPr>
              <a:t>http://gmsgreenmath.wikispaces.com/</a:t>
            </a:r>
            <a:endParaRPr lang="en-US" sz="3000" dirty="0" smtClean="0">
              <a:latin typeface="Calibri"/>
              <a:ea typeface="Calibri"/>
              <a:cs typeface="Times New Roman"/>
            </a:endParaRPr>
          </a:p>
          <a:p>
            <a:endParaRPr lang="en-US" sz="3000" dirty="0"/>
          </a:p>
        </p:txBody>
      </p:sp>
      <p:sp>
        <p:nvSpPr>
          <p:cNvPr id="3" name="Title 2"/>
          <p:cNvSpPr>
            <a:spLocks noGrp="1"/>
          </p:cNvSpPr>
          <p:nvPr>
            <p:ph type="title"/>
          </p:nvPr>
        </p:nvSpPr>
        <p:spPr>
          <a:xfrm>
            <a:off x="304800" y="304800"/>
            <a:ext cx="6019800" cy="838200"/>
          </a:xfrm>
        </p:spPr>
        <p:txBody>
          <a:bodyPr>
            <a:normAutofit fontScale="90000"/>
          </a:bodyPr>
          <a:lstStyle/>
          <a:p>
            <a:r>
              <a:rPr lang="en-US" b="1" dirty="0" smtClean="0">
                <a:latin typeface="Tahoma" pitchFamily="34" charset="0"/>
                <a:cs typeface="Tahoma" pitchFamily="34" charset="0"/>
              </a:rPr>
              <a:t>Monitor our progress…</a:t>
            </a:r>
            <a:endParaRPr lang="en-US" b="1" dirty="0">
              <a:latin typeface="Tahoma" pitchFamily="34" charset="0"/>
              <a:cs typeface="Tahoma" pitchFamily="34" charset="0"/>
            </a:endParaRPr>
          </a:p>
        </p:txBody>
      </p:sp>
      <p:pic>
        <p:nvPicPr>
          <p:cNvPr id="5" name="Picture 4" descr="IMG_0394.jpg"/>
          <p:cNvPicPr>
            <a:picLocks noChangeAspect="1"/>
          </p:cNvPicPr>
          <p:nvPr/>
        </p:nvPicPr>
        <p:blipFill>
          <a:blip r:embed="rId5" cstate="print"/>
          <a:stretch>
            <a:fillRect/>
          </a:stretch>
        </p:blipFill>
        <p:spPr>
          <a:xfrm>
            <a:off x="2514600" y="1219200"/>
            <a:ext cx="3962400" cy="2971800"/>
          </a:xfrm>
          <a:prstGeom prst="rect">
            <a:avLst/>
          </a:prstGeom>
          <a:ln>
            <a:noFill/>
          </a:ln>
          <a:effectLst>
            <a:softEdge rad="112500"/>
          </a:effectLst>
        </p:spPr>
      </p:pic>
    </p:spTree>
  </p:cSld>
  <p:clrMapOvr>
    <a:masterClrMapping/>
  </p:clrMapOvr>
  <p:transition spd="med" advTm="4656"/>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lstStyle/>
          <a:p>
            <a:pPr algn="ctr"/>
            <a:r>
              <a:rPr lang="en-US" dirty="0" smtClean="0">
                <a:solidFill>
                  <a:srgbClr val="00B050"/>
                </a:solidFill>
                <a:latin typeface="Arial Black" pitchFamily="34" charset="0"/>
              </a:rPr>
              <a:t>G</a:t>
            </a:r>
            <a:r>
              <a:rPr lang="en-US" dirty="0" smtClean="0"/>
              <a:t>LENVAR </a:t>
            </a:r>
            <a:r>
              <a:rPr lang="en-US" dirty="0" smtClean="0">
                <a:solidFill>
                  <a:srgbClr val="00B050"/>
                </a:solidFill>
                <a:latin typeface="Arial Black" pitchFamily="34" charset="0"/>
              </a:rPr>
              <a:t>G</a:t>
            </a:r>
            <a:r>
              <a:rPr lang="en-US" dirty="0" smtClean="0"/>
              <a:t>ROWS </a:t>
            </a:r>
            <a:r>
              <a:rPr lang="en-US" dirty="0" smtClean="0">
                <a:solidFill>
                  <a:srgbClr val="00B050"/>
                </a:solidFill>
                <a:latin typeface="Arial Black" pitchFamily="34" charset="0"/>
              </a:rPr>
              <a:t>G</a:t>
            </a:r>
            <a:r>
              <a:rPr lang="en-US" dirty="0" smtClean="0"/>
              <a:t>REENS!</a:t>
            </a:r>
            <a:endParaRPr lang="en-US" dirty="0"/>
          </a:p>
        </p:txBody>
      </p:sp>
      <p:pic>
        <p:nvPicPr>
          <p:cNvPr id="23554" name="Picture 2" descr="http://2.bp.blogspot.com/-oMYqFI72zKc/TZXidTDZZ0I/AAAAAAAAECI/_V1Y01GIed8/s400/DSCN6292.JPG"/>
          <p:cNvPicPr>
            <a:picLocks noChangeAspect="1" noChangeArrowheads="1"/>
          </p:cNvPicPr>
          <p:nvPr/>
        </p:nvPicPr>
        <p:blipFill>
          <a:blip r:embed="rId2" cstate="print"/>
          <a:srcRect/>
          <a:stretch>
            <a:fillRect/>
          </a:stretch>
        </p:blipFill>
        <p:spPr bwMode="auto">
          <a:xfrm>
            <a:off x="609599" y="1219200"/>
            <a:ext cx="4470399" cy="3352800"/>
          </a:xfrm>
          <a:prstGeom prst="rect">
            <a:avLst/>
          </a:prstGeom>
          <a:ln>
            <a:noFill/>
          </a:ln>
          <a:effectLst>
            <a:softEdge rad="112500"/>
          </a:effectLst>
        </p:spPr>
      </p:pic>
      <p:pic>
        <p:nvPicPr>
          <p:cNvPr id="23556" name="Picture 4" descr="http://3.bp.blogspot.com/_ydMbq5q456A/TQWSLAJD1qI/AAAAAAAAD7A/ZSc0ZNKArmk/s400/DSCN3550.JPG"/>
          <p:cNvPicPr>
            <a:picLocks noChangeAspect="1" noChangeArrowheads="1"/>
          </p:cNvPicPr>
          <p:nvPr/>
        </p:nvPicPr>
        <p:blipFill>
          <a:blip r:embed="rId3" cstate="print"/>
          <a:srcRect/>
          <a:stretch>
            <a:fillRect/>
          </a:stretch>
        </p:blipFill>
        <p:spPr bwMode="auto">
          <a:xfrm>
            <a:off x="4038600" y="2971800"/>
            <a:ext cx="4470398" cy="3352800"/>
          </a:xfrm>
          <a:prstGeom prst="rect">
            <a:avLst/>
          </a:prstGeom>
          <a:ln>
            <a:noFill/>
          </a:ln>
          <a:effectLst>
            <a:softEdge rad="112500"/>
          </a:effectLst>
        </p:spPr>
      </p:pic>
    </p:spTree>
  </p:cSld>
  <p:clrMapOvr>
    <a:masterClrMapping/>
  </p:clrMapOvr>
  <p:transition spd="med" advTm="5015"/>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1000"/>
            <a:ext cx="8229600" cy="1219200"/>
          </a:xfrm>
        </p:spPr>
        <p:txBody>
          <a:bodyPr>
            <a:normAutofit fontScale="90000"/>
          </a:bodyPr>
          <a:lstStyle/>
          <a:p>
            <a:r>
              <a:rPr lang="en-US" b="1" dirty="0" smtClean="0">
                <a:latin typeface="Tahoma"/>
                <a:ea typeface="Calibri"/>
                <a:cs typeface="Times New Roman"/>
              </a:rPr>
              <a:t>Project Goals:</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sp>
        <p:nvSpPr>
          <p:cNvPr id="7" name="Rectangle 6"/>
          <p:cNvSpPr/>
          <p:nvPr/>
        </p:nvSpPr>
        <p:spPr>
          <a:xfrm>
            <a:off x="457200" y="1371600"/>
            <a:ext cx="7848600" cy="1815882"/>
          </a:xfrm>
          <a:prstGeom prst="rect">
            <a:avLst/>
          </a:prstGeom>
        </p:spPr>
        <p:txBody>
          <a:bodyPr wrap="square">
            <a:spAutoFit/>
          </a:bodyPr>
          <a:lstStyle/>
          <a:p>
            <a:pPr marL="231775" indent="-231775">
              <a:buFont typeface="Arial" pitchFamily="34" charset="0"/>
              <a:buChar char="•"/>
            </a:pPr>
            <a:r>
              <a:rPr lang="en-US" sz="2800" dirty="0" smtClean="0">
                <a:latin typeface="Tahoma"/>
                <a:ea typeface="Calibri"/>
                <a:cs typeface="Times New Roman"/>
              </a:rPr>
              <a:t>To expand the existing Glenvar Garden, which consisted of 4 raised bed gardens</a:t>
            </a:r>
          </a:p>
          <a:p>
            <a:pPr marL="231775" indent="-231775"/>
            <a:endParaRPr lang="en-US" sz="2800" dirty="0" smtClean="0">
              <a:latin typeface="Tahoma"/>
              <a:ea typeface="Calibri"/>
              <a:cs typeface="Times New Roman"/>
            </a:endParaRPr>
          </a:p>
          <a:p>
            <a:pPr marL="231775" indent="-231775">
              <a:buFont typeface="Arial" pitchFamily="34" charset="0"/>
              <a:buChar char="•"/>
            </a:pPr>
            <a:r>
              <a:rPr lang="en-US" sz="2800" dirty="0" smtClean="0">
                <a:latin typeface="Tahoma"/>
                <a:ea typeface="Calibri"/>
                <a:cs typeface="Times New Roman"/>
              </a:rPr>
              <a:t>To extend the growing season of our crops </a:t>
            </a:r>
          </a:p>
        </p:txBody>
      </p:sp>
      <p:pic>
        <p:nvPicPr>
          <p:cNvPr id="5" name="Picture 3" descr="C:\Documents and Settings\student\My Documents\Paige Stinson 2011\sellers\04 8th grade\DSCN5980.JPG"/>
          <p:cNvPicPr>
            <a:picLocks noChangeAspect="1" noChangeArrowheads="1"/>
          </p:cNvPicPr>
          <p:nvPr/>
        </p:nvPicPr>
        <p:blipFill>
          <a:blip r:embed="rId3" cstate="print"/>
          <a:srcRect/>
          <a:stretch>
            <a:fillRect/>
          </a:stretch>
        </p:blipFill>
        <p:spPr bwMode="auto">
          <a:xfrm>
            <a:off x="2590800" y="3429000"/>
            <a:ext cx="3859490" cy="289560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med" advTm="87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562600"/>
          </a:xfrm>
        </p:spPr>
        <p:txBody>
          <a:bodyPr>
            <a:normAutofit/>
          </a:bodyPr>
          <a:lstStyle/>
          <a:p>
            <a:pPr marL="342900" marR="0" lvl="0" indent="-342900">
              <a:lnSpc>
                <a:spcPct val="115000"/>
              </a:lnSpc>
              <a:spcBef>
                <a:spcPts val="0"/>
              </a:spcBef>
              <a:spcAft>
                <a:spcPts val="600"/>
              </a:spcAft>
              <a:buFont typeface="Symbol"/>
              <a:buChar char=""/>
            </a:pPr>
            <a:r>
              <a:rPr lang="en-US" sz="2500" dirty="0" smtClean="0">
                <a:latin typeface="Calibri" pitchFamily="34" charset="0"/>
                <a:ea typeface="Calibri"/>
                <a:cs typeface="Times New Roman"/>
              </a:rPr>
              <a:t>Students in Ann </a:t>
            </a:r>
            <a:r>
              <a:rPr lang="en-US" sz="2500" dirty="0" err="1" smtClean="0">
                <a:latin typeface="Calibri" pitchFamily="34" charset="0"/>
                <a:ea typeface="Calibri"/>
                <a:cs typeface="Times New Roman"/>
              </a:rPr>
              <a:t>Fajardo’s</a:t>
            </a:r>
            <a:r>
              <a:rPr lang="en-US" sz="2500" dirty="0" smtClean="0">
                <a:latin typeface="Calibri" pitchFamily="34" charset="0"/>
                <a:ea typeface="Calibri"/>
                <a:cs typeface="Times New Roman"/>
              </a:rPr>
              <a:t> and Mark </a:t>
            </a:r>
            <a:r>
              <a:rPr lang="en-US" sz="2500" dirty="0" err="1" smtClean="0">
                <a:latin typeface="Calibri" pitchFamily="34" charset="0"/>
                <a:ea typeface="Calibri"/>
                <a:cs typeface="Times New Roman"/>
              </a:rPr>
              <a:t>Rohrback’s</a:t>
            </a:r>
            <a:r>
              <a:rPr lang="en-US" sz="2500" dirty="0" smtClean="0">
                <a:latin typeface="Calibri" pitchFamily="34" charset="0"/>
                <a:ea typeface="Calibri"/>
                <a:cs typeface="Times New Roman"/>
              </a:rPr>
              <a:t> 2</a:t>
            </a:r>
            <a:r>
              <a:rPr lang="en-US" sz="2500" baseline="30000" dirty="0" smtClean="0">
                <a:latin typeface="Calibri" pitchFamily="34" charset="0"/>
                <a:ea typeface="Calibri"/>
                <a:cs typeface="Times New Roman"/>
              </a:rPr>
              <a:t>nd</a:t>
            </a:r>
            <a:r>
              <a:rPr lang="en-US" sz="2500" dirty="0" smtClean="0">
                <a:latin typeface="Calibri" pitchFamily="34" charset="0"/>
                <a:ea typeface="Calibri"/>
                <a:cs typeface="Times New Roman"/>
              </a:rPr>
              <a:t> period “Green Math” class</a:t>
            </a:r>
          </a:p>
          <a:p>
            <a:pPr marL="342900" marR="0" lvl="0" indent="-342900">
              <a:lnSpc>
                <a:spcPct val="115000"/>
              </a:lnSpc>
              <a:spcBef>
                <a:spcPts val="0"/>
              </a:spcBef>
              <a:spcAft>
                <a:spcPts val="600"/>
              </a:spcAft>
              <a:buFont typeface="Symbol"/>
              <a:buChar char=""/>
            </a:pPr>
            <a:r>
              <a:rPr lang="en-US" sz="2500" dirty="0" smtClean="0">
                <a:latin typeface="Calibri" pitchFamily="34" charset="0"/>
                <a:ea typeface="Calibri"/>
                <a:cs typeface="Times New Roman"/>
              </a:rPr>
              <a:t>Students in Beth Sellers’ 6</a:t>
            </a:r>
            <a:r>
              <a:rPr lang="en-US" sz="2500" baseline="30000" dirty="0" smtClean="0">
                <a:latin typeface="Calibri" pitchFamily="34" charset="0"/>
                <a:ea typeface="Calibri"/>
                <a:cs typeface="Times New Roman"/>
              </a:rPr>
              <a:t>th</a:t>
            </a:r>
            <a:r>
              <a:rPr lang="en-US" sz="2500" dirty="0" smtClean="0">
                <a:latin typeface="Calibri" pitchFamily="34" charset="0"/>
                <a:ea typeface="Calibri"/>
                <a:cs typeface="Times New Roman"/>
              </a:rPr>
              <a:t> grade science classes</a:t>
            </a:r>
          </a:p>
          <a:p>
            <a:pPr marL="342900" marR="0" lvl="0" indent="-342900">
              <a:lnSpc>
                <a:spcPct val="115000"/>
              </a:lnSpc>
              <a:spcBef>
                <a:spcPts val="0"/>
              </a:spcBef>
              <a:spcAft>
                <a:spcPts val="600"/>
              </a:spcAft>
              <a:buFont typeface="Symbol"/>
              <a:buChar char=""/>
            </a:pPr>
            <a:r>
              <a:rPr lang="en-US" sz="2500" dirty="0" smtClean="0">
                <a:latin typeface="Calibri" pitchFamily="34" charset="0"/>
                <a:ea typeface="Calibri"/>
                <a:cs typeface="Times New Roman"/>
              </a:rPr>
              <a:t>Juliette Myers, </a:t>
            </a:r>
            <a:r>
              <a:rPr lang="en-US" sz="2500" dirty="0" smtClean="0">
                <a:latin typeface="Calibri" pitchFamily="34" charset="0"/>
                <a:ea typeface="Calibri"/>
                <a:cs typeface="Times New Roman"/>
              </a:rPr>
              <a:t>Principal</a:t>
            </a:r>
            <a:r>
              <a:rPr lang="en-US" sz="2500" dirty="0" smtClean="0">
                <a:latin typeface="Calibri" pitchFamily="34" charset="0"/>
                <a:ea typeface="Calibri"/>
                <a:cs typeface="Times New Roman"/>
              </a:rPr>
              <a:t>, Glenvar Middle School </a:t>
            </a:r>
          </a:p>
          <a:p>
            <a:pPr marL="342900" marR="0" lvl="0" indent="-342900">
              <a:lnSpc>
                <a:spcPct val="115000"/>
              </a:lnSpc>
              <a:spcBef>
                <a:spcPts val="0"/>
              </a:spcBef>
              <a:spcAft>
                <a:spcPts val="600"/>
              </a:spcAft>
              <a:buFont typeface="Symbol"/>
              <a:buChar char=""/>
            </a:pPr>
            <a:r>
              <a:rPr lang="en-US" sz="2500" dirty="0" smtClean="0">
                <a:latin typeface="Calibri" pitchFamily="34" charset="0"/>
                <a:ea typeface="Calibri"/>
                <a:cs typeface="Times New Roman"/>
              </a:rPr>
              <a:t>Jim Bradshaw, </a:t>
            </a:r>
            <a:r>
              <a:rPr lang="en-US" sz="2500" dirty="0" smtClean="0">
                <a:latin typeface="Calibri" pitchFamily="34" charset="0"/>
                <a:ea typeface="Calibri"/>
                <a:cs typeface="Times New Roman"/>
              </a:rPr>
              <a:t>A</a:t>
            </a:r>
            <a:r>
              <a:rPr lang="en-US" sz="2500" dirty="0" smtClean="0">
                <a:latin typeface="Calibri" pitchFamily="34" charset="0"/>
                <a:ea typeface="Calibri"/>
                <a:cs typeface="Times New Roman"/>
              </a:rPr>
              <a:t>ssistant </a:t>
            </a:r>
            <a:r>
              <a:rPr lang="en-US" sz="2500" dirty="0" smtClean="0">
                <a:latin typeface="Calibri" pitchFamily="34" charset="0"/>
                <a:ea typeface="Calibri"/>
                <a:cs typeface="Times New Roman"/>
              </a:rPr>
              <a:t>P</a:t>
            </a:r>
            <a:r>
              <a:rPr lang="en-US" sz="2500" dirty="0" smtClean="0">
                <a:latin typeface="Calibri" pitchFamily="34" charset="0"/>
                <a:ea typeface="Calibri"/>
                <a:cs typeface="Times New Roman"/>
              </a:rPr>
              <a:t>rincipal</a:t>
            </a:r>
            <a:r>
              <a:rPr lang="en-US" sz="2500" dirty="0" smtClean="0">
                <a:latin typeface="Calibri" pitchFamily="34" charset="0"/>
                <a:ea typeface="Calibri"/>
                <a:cs typeface="Times New Roman"/>
              </a:rPr>
              <a:t>, Glenvar Middle School</a:t>
            </a:r>
          </a:p>
          <a:p>
            <a:pPr marL="342900" marR="0" lvl="0" indent="-342900">
              <a:lnSpc>
                <a:spcPct val="115000"/>
              </a:lnSpc>
              <a:spcBef>
                <a:spcPts val="0"/>
              </a:spcBef>
              <a:buFont typeface="Symbol"/>
              <a:buChar char=""/>
            </a:pPr>
            <a:r>
              <a:rPr lang="en-US" sz="2500" dirty="0" smtClean="0">
                <a:latin typeface="Calibri" pitchFamily="34" charset="0"/>
                <a:ea typeface="Calibri"/>
                <a:cs typeface="Times New Roman"/>
              </a:rPr>
              <a:t>Brian Weeks, </a:t>
            </a:r>
            <a:endParaRPr lang="en-US" sz="2500" dirty="0" smtClean="0">
              <a:latin typeface="Calibri" pitchFamily="34" charset="0"/>
              <a:ea typeface="Calibri"/>
              <a:cs typeface="Times New Roman"/>
            </a:endParaRPr>
          </a:p>
          <a:p>
            <a:pPr marL="342900" marR="0" lvl="0" indent="-342900">
              <a:lnSpc>
                <a:spcPct val="115000"/>
              </a:lnSpc>
              <a:spcBef>
                <a:spcPts val="0"/>
              </a:spcBef>
              <a:buNone/>
            </a:pPr>
            <a:r>
              <a:rPr lang="en-US" sz="2500" dirty="0" smtClean="0">
                <a:latin typeface="Calibri" pitchFamily="34" charset="0"/>
                <a:ea typeface="Calibri"/>
                <a:cs typeface="Times New Roman"/>
              </a:rPr>
              <a:t>	</a:t>
            </a:r>
            <a:r>
              <a:rPr lang="en-US" sz="2500" dirty="0" smtClean="0">
                <a:latin typeface="Calibri" pitchFamily="34" charset="0"/>
                <a:ea typeface="Calibri"/>
                <a:cs typeface="Times New Roman"/>
              </a:rPr>
              <a:t>Construction </a:t>
            </a:r>
            <a:r>
              <a:rPr lang="en-US" sz="2500" dirty="0" smtClean="0">
                <a:latin typeface="Calibri" pitchFamily="34" charset="0"/>
                <a:ea typeface="Calibri"/>
                <a:cs typeface="Times New Roman"/>
              </a:rPr>
              <a:t>Manager, </a:t>
            </a:r>
            <a:endParaRPr lang="en-US" sz="2500" dirty="0" smtClean="0">
              <a:latin typeface="Calibri" pitchFamily="34" charset="0"/>
              <a:ea typeface="Calibri"/>
              <a:cs typeface="Times New Roman"/>
            </a:endParaRPr>
          </a:p>
          <a:p>
            <a:pPr marL="342900" marR="0" lvl="0" indent="-342900">
              <a:lnSpc>
                <a:spcPct val="115000"/>
              </a:lnSpc>
              <a:spcBef>
                <a:spcPts val="0"/>
              </a:spcBef>
              <a:spcAft>
                <a:spcPts val="600"/>
              </a:spcAft>
              <a:buNone/>
            </a:pPr>
            <a:r>
              <a:rPr lang="en-US" sz="2500" dirty="0" smtClean="0">
                <a:latin typeface="Calibri" pitchFamily="34" charset="0"/>
                <a:ea typeface="Calibri"/>
                <a:cs typeface="Times New Roman"/>
              </a:rPr>
              <a:t>	</a:t>
            </a:r>
            <a:r>
              <a:rPr lang="en-US" sz="2500" dirty="0" smtClean="0">
                <a:latin typeface="Calibri" pitchFamily="34" charset="0"/>
                <a:ea typeface="Calibri"/>
                <a:cs typeface="Times New Roman"/>
              </a:rPr>
              <a:t>Roanoke Co. </a:t>
            </a:r>
            <a:r>
              <a:rPr lang="en-US" sz="2500" dirty="0" smtClean="0">
                <a:latin typeface="Calibri" pitchFamily="34" charset="0"/>
                <a:ea typeface="Calibri"/>
                <a:cs typeface="Times New Roman"/>
              </a:rPr>
              <a:t>Public </a:t>
            </a:r>
            <a:r>
              <a:rPr lang="en-US" sz="2500" dirty="0" smtClean="0">
                <a:latin typeface="Calibri" pitchFamily="34" charset="0"/>
                <a:ea typeface="Calibri"/>
                <a:cs typeface="Times New Roman"/>
              </a:rPr>
              <a:t>Schools</a:t>
            </a:r>
          </a:p>
          <a:p>
            <a:pPr marL="342900" marR="0" lvl="0" indent="-342900">
              <a:lnSpc>
                <a:spcPct val="115000"/>
              </a:lnSpc>
              <a:spcBef>
                <a:spcPts val="0"/>
              </a:spcBef>
              <a:buFont typeface="Symbol"/>
              <a:buChar char=""/>
            </a:pPr>
            <a:r>
              <a:rPr lang="en-US" sz="2500" dirty="0" smtClean="0">
                <a:latin typeface="Calibri" pitchFamily="34" charset="0"/>
                <a:ea typeface="Calibri"/>
                <a:cs typeface="Times New Roman"/>
              </a:rPr>
              <a:t>Mike Blankenship, </a:t>
            </a:r>
          </a:p>
          <a:p>
            <a:pPr marL="342900" marR="0" lvl="0" indent="-342900">
              <a:lnSpc>
                <a:spcPct val="115000"/>
              </a:lnSpc>
              <a:spcBef>
                <a:spcPts val="0"/>
              </a:spcBef>
              <a:buNone/>
            </a:pPr>
            <a:r>
              <a:rPr lang="en-US" sz="2500" dirty="0" smtClean="0">
                <a:latin typeface="Calibri" pitchFamily="34" charset="0"/>
                <a:ea typeface="Calibri"/>
                <a:cs typeface="Times New Roman"/>
              </a:rPr>
              <a:t>	</a:t>
            </a:r>
            <a:r>
              <a:rPr lang="en-US" sz="2500" dirty="0" smtClean="0">
                <a:latin typeface="Calibri" pitchFamily="34" charset="0"/>
                <a:ea typeface="Calibri"/>
                <a:cs typeface="Times New Roman"/>
              </a:rPr>
              <a:t>Head Custodian, </a:t>
            </a:r>
          </a:p>
          <a:p>
            <a:pPr marL="342900" marR="0" lvl="0" indent="-342900">
              <a:lnSpc>
                <a:spcPct val="115000"/>
              </a:lnSpc>
              <a:spcBef>
                <a:spcPts val="0"/>
              </a:spcBef>
              <a:spcAft>
                <a:spcPts val="600"/>
              </a:spcAft>
              <a:buNone/>
            </a:pPr>
            <a:r>
              <a:rPr lang="en-US" sz="2500" dirty="0" smtClean="0">
                <a:latin typeface="Calibri" pitchFamily="34" charset="0"/>
                <a:ea typeface="Calibri"/>
                <a:cs typeface="Times New Roman"/>
              </a:rPr>
              <a:t>	</a:t>
            </a:r>
            <a:r>
              <a:rPr lang="en-US" sz="2500" dirty="0" smtClean="0">
                <a:latin typeface="Calibri" pitchFamily="34" charset="0"/>
                <a:ea typeface="Calibri"/>
                <a:cs typeface="Times New Roman"/>
              </a:rPr>
              <a:t>Glenvar Middle School</a:t>
            </a:r>
            <a:endParaRPr lang="en-US" sz="2500" dirty="0" smtClean="0">
              <a:latin typeface="Calibri" pitchFamily="34" charset="0"/>
              <a:ea typeface="Calibri"/>
              <a:cs typeface="Times New Roman"/>
            </a:endParaRPr>
          </a:p>
        </p:txBody>
      </p:sp>
      <p:sp>
        <p:nvSpPr>
          <p:cNvPr id="3" name="Title 2"/>
          <p:cNvSpPr>
            <a:spLocks noGrp="1"/>
          </p:cNvSpPr>
          <p:nvPr>
            <p:ph type="title"/>
          </p:nvPr>
        </p:nvSpPr>
        <p:spPr>
          <a:xfrm>
            <a:off x="457200" y="304800"/>
            <a:ext cx="8229600" cy="1219200"/>
          </a:xfrm>
        </p:spPr>
        <p:txBody>
          <a:bodyPr>
            <a:normAutofit fontScale="90000"/>
          </a:bodyPr>
          <a:lstStyle/>
          <a:p>
            <a:r>
              <a:rPr lang="en-US" b="1" dirty="0" smtClean="0">
                <a:latin typeface="Tahoma"/>
                <a:ea typeface="Calibri"/>
                <a:cs typeface="Times New Roman"/>
              </a:rPr>
              <a:t>School Participants:</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1026" name="Picture 2" descr="C:\Documents and Settings\student\My Documents\Paige Stinson 2011\sellers\01 Planting in October\10-5-10 (6).JPG"/>
          <p:cNvPicPr>
            <a:picLocks noChangeAspect="1" noChangeArrowheads="1"/>
          </p:cNvPicPr>
          <p:nvPr/>
        </p:nvPicPr>
        <p:blipFill>
          <a:blip r:embed="rId3" cstate="print"/>
          <a:srcRect/>
          <a:stretch>
            <a:fillRect/>
          </a:stretch>
        </p:blipFill>
        <p:spPr bwMode="auto">
          <a:xfrm>
            <a:off x="4800600" y="3618608"/>
            <a:ext cx="3505200" cy="2629792"/>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med" advTm="157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Bottom)">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slide(fromBottom)">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slide(fromBottom)">
                                      <p:cBhvr>
                                        <p:cTn id="27" dur="500"/>
                                        <p:tgtEl>
                                          <p:spTgt spid="2">
                                            <p:txEl>
                                              <p:pRg st="4" end="4"/>
                                            </p:txEl>
                                          </p:spTgt>
                                        </p:tgtEl>
                                      </p:cBhvr>
                                    </p:animEffect>
                                  </p:childTnLst>
                                </p:cTn>
                              </p:par>
                              <p:par>
                                <p:cTn id="28" presetID="12" presetClass="entr" presetSubtype="4"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slide(fromBottom)">
                                      <p:cBhvr>
                                        <p:cTn id="30" dur="500"/>
                                        <p:tgtEl>
                                          <p:spTgt spid="2">
                                            <p:txEl>
                                              <p:pRg st="5" end="5"/>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slide(fromBottom)">
                                      <p:cBhvr>
                                        <p:cTn id="33" dur="500"/>
                                        <p:tgtEl>
                                          <p:spTgt spid="2">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slide(fromBottom)">
                                      <p:cBhvr>
                                        <p:cTn id="38" dur="500"/>
                                        <p:tgtEl>
                                          <p:spTgt spid="2">
                                            <p:txEl>
                                              <p:pRg st="7" end="7"/>
                                            </p:txEl>
                                          </p:spTgt>
                                        </p:tgtEl>
                                      </p:cBhvr>
                                    </p:animEffect>
                                  </p:childTnLst>
                                </p:cTn>
                              </p:par>
                              <p:par>
                                <p:cTn id="39" presetID="12" presetClass="entr" presetSubtype="4"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Effect transition="in" filter="slide(fromBottom)">
                                      <p:cBhvr>
                                        <p:cTn id="41" dur="500"/>
                                        <p:tgtEl>
                                          <p:spTgt spid="2">
                                            <p:txEl>
                                              <p:pRg st="8" end="8"/>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Effect transition="in" filter="slide(fromBottom)">
                                      <p:cBhvr>
                                        <p:cTn id="44"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066800"/>
            <a:ext cx="8686800" cy="4572000"/>
          </a:xfrm>
        </p:spPr>
        <p:txBody>
          <a:bodyPr>
            <a:normAutofit/>
          </a:bodyPr>
          <a:lstStyle/>
          <a:p>
            <a:pPr marL="342900" marR="0" lvl="0" indent="-342900">
              <a:lnSpc>
                <a:spcPct val="115000"/>
              </a:lnSpc>
              <a:spcBef>
                <a:spcPts val="0"/>
              </a:spcBef>
              <a:spcAft>
                <a:spcPts val="0"/>
              </a:spcAft>
              <a:buFont typeface="Symbol"/>
              <a:buChar char=""/>
            </a:pPr>
            <a:r>
              <a:rPr lang="en-US" sz="2500" dirty="0" smtClean="0">
                <a:latin typeface="Calibri" pitchFamily="34" charset="0"/>
                <a:ea typeface="Calibri"/>
                <a:cs typeface="Estrangelo Edessa" pitchFamily="66"/>
              </a:rPr>
              <a:t>Our “Green Mentors” (Members of the Southwest Virginia chapter of the U.S.  Green Building Council): </a:t>
            </a:r>
          </a:p>
          <a:p>
            <a:pPr marL="627063" lvl="1" indent="-285750">
              <a:spcBef>
                <a:spcPts val="0"/>
              </a:spcBef>
              <a:spcAft>
                <a:spcPts val="1000"/>
              </a:spcAft>
            </a:pPr>
            <a:r>
              <a:rPr lang="en-US" sz="2500" b="1" dirty="0" smtClean="0">
                <a:latin typeface="Calibri" pitchFamily="34" charset="0"/>
                <a:cs typeface="Estrangelo Edessa" pitchFamily="66"/>
              </a:rPr>
              <a:t>Patrick Donohoe, Architect/Engineer, Virginia Tech</a:t>
            </a:r>
          </a:p>
          <a:p>
            <a:pPr marL="627063" lvl="1" indent="-285750">
              <a:spcBef>
                <a:spcPts val="0"/>
              </a:spcBef>
              <a:spcAft>
                <a:spcPts val="1000"/>
              </a:spcAft>
            </a:pPr>
            <a:r>
              <a:rPr lang="en-US" sz="2500" b="1" dirty="0" smtClean="0">
                <a:latin typeface="Calibri" pitchFamily="34" charset="0"/>
                <a:ea typeface="Calibri"/>
                <a:cs typeface="Estrangelo Edessa" pitchFamily="66"/>
              </a:rPr>
              <a:t>Brenda Landes, </a:t>
            </a:r>
            <a:r>
              <a:rPr lang="en-US" sz="2500" b="1" dirty="0" smtClean="0">
                <a:latin typeface="Calibri" pitchFamily="34" charset="0"/>
                <a:ea typeface="Calibri"/>
                <a:cs typeface="Estrangelo Edessa" pitchFamily="66"/>
              </a:rPr>
              <a:t>Architect</a:t>
            </a:r>
            <a:r>
              <a:rPr lang="en-US" sz="2500" b="1" dirty="0" smtClean="0">
                <a:latin typeface="Calibri" pitchFamily="34" charset="0"/>
                <a:ea typeface="Calibri"/>
                <a:cs typeface="Estrangelo Edessa" pitchFamily="66"/>
              </a:rPr>
              <a:t>, CR Architecture + Design</a:t>
            </a:r>
          </a:p>
          <a:p>
            <a:pPr marL="627063" lvl="1" indent="-285750">
              <a:spcBef>
                <a:spcPts val="0"/>
              </a:spcBef>
              <a:spcAft>
                <a:spcPts val="1000"/>
              </a:spcAft>
            </a:pPr>
            <a:r>
              <a:rPr lang="en-US" sz="2500" b="1" dirty="0" smtClean="0">
                <a:latin typeface="Calibri" pitchFamily="34" charset="0"/>
                <a:cs typeface="Estrangelo Edessa" pitchFamily="66"/>
              </a:rPr>
              <a:t>Barry Martin, </a:t>
            </a:r>
            <a:r>
              <a:rPr lang="en-US" sz="2500" b="1" dirty="0" smtClean="0">
                <a:latin typeface="Calibri" pitchFamily="34" charset="0"/>
                <a:cs typeface="Estrangelo Edessa" pitchFamily="66"/>
              </a:rPr>
              <a:t>Owner, </a:t>
            </a:r>
            <a:r>
              <a:rPr lang="en-US" sz="2500" b="1" dirty="0" smtClean="0">
                <a:latin typeface="Calibri" pitchFamily="34" charset="0"/>
                <a:cs typeface="Estrangelo Edessa" pitchFamily="66"/>
              </a:rPr>
              <a:t>Green Home Energy Audits of Virginia</a:t>
            </a:r>
          </a:p>
          <a:p>
            <a:pPr marL="627063" lvl="1" indent="-285750">
              <a:spcBef>
                <a:spcPts val="0"/>
              </a:spcBef>
              <a:spcAft>
                <a:spcPts val="1000"/>
              </a:spcAft>
            </a:pPr>
            <a:r>
              <a:rPr lang="en-US" sz="2500" b="1" dirty="0" smtClean="0">
                <a:latin typeface="Calibri" pitchFamily="34" charset="0"/>
                <a:cs typeface="Estrangelo Edessa" pitchFamily="66"/>
              </a:rPr>
              <a:t>Suzanne Nicewonder, Engineer, Precision Engineering, PC</a:t>
            </a:r>
          </a:p>
          <a:p>
            <a:pPr lvl="0"/>
            <a:r>
              <a:rPr lang="en-US" sz="2500" dirty="0" smtClean="0">
                <a:latin typeface="Calibri" pitchFamily="34" charset="0"/>
                <a:cs typeface="Estrangelo Edessa" pitchFamily="66"/>
              </a:rPr>
              <a:t>Consultant: Sherri Dorn, </a:t>
            </a:r>
            <a:endParaRPr lang="en-US" sz="2500" dirty="0" smtClean="0">
              <a:latin typeface="Calibri" pitchFamily="34" charset="0"/>
              <a:cs typeface="Estrangelo Edessa" pitchFamily="66"/>
            </a:endParaRPr>
          </a:p>
          <a:p>
            <a:pPr lvl="0">
              <a:buNone/>
            </a:pPr>
            <a:r>
              <a:rPr lang="en-US" sz="2500" dirty="0" smtClean="0">
                <a:latin typeface="Calibri" pitchFamily="34" charset="0"/>
                <a:cs typeface="Estrangelo Edessa" pitchFamily="66"/>
              </a:rPr>
              <a:t>	</a:t>
            </a:r>
            <a:r>
              <a:rPr lang="en-US" sz="2500" dirty="0" smtClean="0">
                <a:latin typeface="Calibri" pitchFamily="34" charset="0"/>
                <a:cs typeface="Estrangelo Edessa" pitchFamily="66"/>
              </a:rPr>
              <a:t>		</a:t>
            </a:r>
            <a:r>
              <a:rPr lang="en-US" sz="2500" dirty="0" smtClean="0">
                <a:latin typeface="Calibri" pitchFamily="34" charset="0"/>
                <a:cs typeface="Estrangelo Edessa" pitchFamily="66"/>
              </a:rPr>
              <a:t>Extension </a:t>
            </a:r>
            <a:r>
              <a:rPr lang="en-US" sz="2500" dirty="0" smtClean="0">
                <a:latin typeface="Calibri" pitchFamily="34" charset="0"/>
                <a:cs typeface="Estrangelo Edessa" pitchFamily="66"/>
              </a:rPr>
              <a:t>agent </a:t>
            </a:r>
            <a:endParaRPr lang="en-US" sz="2500" dirty="0" smtClean="0">
              <a:latin typeface="Calibri" pitchFamily="34" charset="0"/>
              <a:cs typeface="Estrangelo Edessa" pitchFamily="66"/>
            </a:endParaRPr>
          </a:p>
          <a:p>
            <a:pPr lvl="0"/>
            <a:r>
              <a:rPr lang="en-US" sz="2500" dirty="0" smtClean="0">
                <a:latin typeface="Calibri" pitchFamily="34" charset="0"/>
                <a:cs typeface="Estrangelo Edessa" pitchFamily="66"/>
              </a:rPr>
              <a:t>Parent: Kenny Anderson</a:t>
            </a:r>
            <a:endParaRPr lang="en-US" sz="2500" dirty="0" smtClean="0">
              <a:latin typeface="Calibri" pitchFamily="34" charset="0"/>
              <a:cs typeface="Estrangelo Edessa" pitchFamily="66"/>
            </a:endParaRPr>
          </a:p>
          <a:p>
            <a:endParaRPr lang="en-US" sz="2500" dirty="0"/>
          </a:p>
        </p:txBody>
      </p:sp>
      <p:pic>
        <p:nvPicPr>
          <p:cNvPr id="4" name="Picture 3" descr="green mentor 005.jpg"/>
          <p:cNvPicPr>
            <a:picLocks noChangeAspect="1"/>
          </p:cNvPicPr>
          <p:nvPr/>
        </p:nvPicPr>
        <p:blipFill>
          <a:blip r:embed="rId4" cstate="print"/>
          <a:stretch>
            <a:fillRect/>
          </a:stretch>
        </p:blipFill>
        <p:spPr>
          <a:xfrm>
            <a:off x="4800600" y="4038600"/>
            <a:ext cx="3200400" cy="2400300"/>
          </a:xfrm>
          <a:prstGeom prst="rect">
            <a:avLst/>
          </a:prstGeom>
          <a:ln>
            <a:noFill/>
          </a:ln>
          <a:effectLst>
            <a:softEdge rad="112500"/>
          </a:effectLst>
        </p:spPr>
      </p:pic>
      <p:sp>
        <p:nvSpPr>
          <p:cNvPr id="10" name="Title 2"/>
          <p:cNvSpPr>
            <a:spLocks noGrp="1"/>
          </p:cNvSpPr>
          <p:nvPr>
            <p:ph type="title"/>
          </p:nvPr>
        </p:nvSpPr>
        <p:spPr>
          <a:xfrm>
            <a:off x="457200" y="304800"/>
            <a:ext cx="8229600" cy="1219200"/>
          </a:xfrm>
        </p:spPr>
        <p:txBody>
          <a:bodyPr>
            <a:normAutofit fontScale="90000"/>
          </a:bodyPr>
          <a:lstStyle/>
          <a:p>
            <a:r>
              <a:rPr lang="en-US" b="1" dirty="0" smtClean="0">
                <a:latin typeface="Tahoma"/>
                <a:ea typeface="Calibri"/>
                <a:cs typeface="Times New Roman"/>
              </a:rPr>
              <a:t>Community Participants:</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spTree>
    <p:custDataLst>
      <p:tags r:id="rId1"/>
    </p:custDataLst>
  </p:cSld>
  <p:clrMapOvr>
    <a:masterClrMapping/>
  </p:clrMapOvr>
  <p:transition spd="med" advTm="204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Bottom)">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Bottom)">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slide(fromBottom)">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slide(fromBottom)">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slide(fromBottom)">
                                      <p:cBhvr>
                                        <p:cTn id="32" dur="500"/>
                                        <p:tgtEl>
                                          <p:spTgt spid="2">
                                            <p:txEl>
                                              <p:pRg st="5" end="5"/>
                                            </p:txEl>
                                          </p:spTgt>
                                        </p:tgtEl>
                                      </p:cBhvr>
                                    </p:animEffect>
                                  </p:childTnLst>
                                </p:cTn>
                              </p:par>
                              <p:par>
                                <p:cTn id="33" presetID="12" presetClass="entr" presetSubtype="4"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slide(fromBottom)">
                                      <p:cBhvr>
                                        <p:cTn id="35" dur="500"/>
                                        <p:tgtEl>
                                          <p:spTgt spid="2">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slide(fromBottom)">
                                      <p:cBhvr>
                                        <p:cTn id="4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524000"/>
            <a:ext cx="6096000" cy="2438400"/>
          </a:xfrm>
        </p:spPr>
        <p:txBody>
          <a:bodyPr>
            <a:normAutofit fontScale="92500"/>
          </a:bodyPr>
          <a:lstStyle/>
          <a:p>
            <a:pPr marL="0" marR="0" lvl="0" indent="0">
              <a:lnSpc>
                <a:spcPct val="115000"/>
              </a:lnSpc>
              <a:spcBef>
                <a:spcPts val="0"/>
              </a:spcBef>
              <a:spcAft>
                <a:spcPts val="0"/>
              </a:spcAft>
              <a:buNone/>
            </a:pPr>
            <a:r>
              <a:rPr lang="en-US" sz="3000" dirty="0" smtClean="0">
                <a:latin typeface="Tahoma"/>
                <a:ea typeface="Calibri"/>
                <a:cs typeface="Times New Roman"/>
              </a:rPr>
              <a:t>Students help design and build cold frames to cover two of the existing raised beds.  This will allow us to plant earlier and harvest later. </a:t>
            </a:r>
            <a:endParaRPr lang="en-US" sz="30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1.  Build Cold Frames</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5" descr="green schools challenge 383.jpg"/>
          <p:cNvPicPr>
            <a:picLocks noChangeAspect="1"/>
          </p:cNvPicPr>
          <p:nvPr/>
        </p:nvPicPr>
        <p:blipFill>
          <a:blip r:embed="rId3" cstate="print">
            <a:lum contrast="10000"/>
          </a:blip>
          <a:stretch>
            <a:fillRect/>
          </a:stretch>
        </p:blipFill>
        <p:spPr>
          <a:xfrm>
            <a:off x="6400800" y="3352800"/>
            <a:ext cx="2286000" cy="3048000"/>
          </a:xfrm>
          <a:prstGeom prst="rect">
            <a:avLst/>
          </a:prstGeom>
          <a:ln>
            <a:noFill/>
          </a:ln>
          <a:effectLst>
            <a:softEdge rad="112500"/>
          </a:effectLst>
        </p:spPr>
      </p:pic>
      <p:pic>
        <p:nvPicPr>
          <p:cNvPr id="7" name="Picture 6" descr="IMG_0164.JPG"/>
          <p:cNvPicPr>
            <a:picLocks noChangeAspect="1"/>
          </p:cNvPicPr>
          <p:nvPr/>
        </p:nvPicPr>
        <p:blipFill>
          <a:blip r:embed="rId4" cstate="print"/>
          <a:stretch>
            <a:fillRect/>
          </a:stretch>
        </p:blipFill>
        <p:spPr>
          <a:xfrm>
            <a:off x="3048000" y="4038600"/>
            <a:ext cx="3073400" cy="2305050"/>
          </a:xfrm>
          <a:prstGeom prst="rect">
            <a:avLst/>
          </a:prstGeom>
        </p:spPr>
      </p:pic>
      <p:pic>
        <p:nvPicPr>
          <p:cNvPr id="10" name="Picture 9" descr="IMG_0321.JPG"/>
          <p:cNvPicPr>
            <a:picLocks noChangeAspect="1"/>
          </p:cNvPicPr>
          <p:nvPr/>
        </p:nvPicPr>
        <p:blipFill>
          <a:blip r:embed="rId5" cstate="print">
            <a:lum bright="24000"/>
          </a:blip>
          <a:stretch>
            <a:fillRect/>
          </a:stretch>
        </p:blipFill>
        <p:spPr>
          <a:xfrm rot="5400000">
            <a:off x="6205728" y="652272"/>
            <a:ext cx="2779776" cy="2084832"/>
          </a:xfrm>
          <a:prstGeom prst="rect">
            <a:avLst/>
          </a:prstGeom>
        </p:spPr>
      </p:pic>
      <p:pic>
        <p:nvPicPr>
          <p:cNvPr id="11" name="Picture 10" descr="IMG_0302.JPG"/>
          <p:cNvPicPr>
            <a:picLocks noChangeAspect="1"/>
          </p:cNvPicPr>
          <p:nvPr/>
        </p:nvPicPr>
        <p:blipFill>
          <a:blip r:embed="rId6" cstate="print"/>
          <a:stretch>
            <a:fillRect/>
          </a:stretch>
        </p:blipFill>
        <p:spPr>
          <a:xfrm rot="16200000">
            <a:off x="376428" y="4195572"/>
            <a:ext cx="2474976" cy="1856232"/>
          </a:xfrm>
          <a:prstGeom prst="rect">
            <a:avLst/>
          </a:prstGeom>
        </p:spPr>
      </p:pic>
    </p:spTree>
    <p:custDataLst>
      <p:tags r:id="rId1"/>
    </p:custDataLst>
  </p:cSld>
  <p:clrMapOvr>
    <a:masterClrMapping/>
  </p:clrMapOvr>
  <p:transition spd="med" advTm="1240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4" dur="1000" fill="hold"/>
                                        <p:tgtEl>
                                          <p:spTgt spid="6"/>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524000"/>
            <a:ext cx="8229600" cy="24384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Consult with Green Mentors and extension agent to determine the best location on school grounds for our greenhouse</a:t>
            </a:r>
          </a:p>
          <a:p>
            <a:pPr marL="342900" marR="0" lvl="0" indent="-342900">
              <a:lnSpc>
                <a:spcPct val="115000"/>
              </a:lnSpc>
              <a:spcBef>
                <a:spcPts val="0"/>
              </a:spcBef>
              <a:spcAft>
                <a:spcPts val="0"/>
              </a:spcAft>
              <a:buNone/>
            </a:pPr>
            <a:r>
              <a:rPr lang="en-US" sz="3200" dirty="0" smtClean="0">
                <a:latin typeface="Tahoma"/>
                <a:ea typeface="Calibri"/>
                <a:cs typeface="Times New Roman"/>
              </a:rPr>
              <a:t>	</a:t>
            </a: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9" name="Picture 8" descr="IMG_0296.JPG"/>
          <p:cNvPicPr>
            <a:picLocks noChangeAspect="1"/>
          </p:cNvPicPr>
          <p:nvPr/>
        </p:nvPicPr>
        <p:blipFill>
          <a:blip r:embed="rId2" cstate="print"/>
          <a:stretch>
            <a:fillRect/>
          </a:stretch>
        </p:blipFill>
        <p:spPr>
          <a:xfrm>
            <a:off x="2971800" y="3962400"/>
            <a:ext cx="3352800" cy="2514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lide(fromBottom)">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4419600" cy="4267200"/>
          </a:xfrm>
        </p:spPr>
        <p:txBody>
          <a:bodyPr>
            <a:normAutofit fontScale="85000" lnSpcReduction="20000"/>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Consult with Green Mentors and extension agent to determine what type of greenhouse will best serve our needs and </a:t>
            </a:r>
            <a:r>
              <a:rPr lang="en-US" sz="3200" dirty="0" smtClean="0">
                <a:latin typeface="Tahoma"/>
                <a:ea typeface="Calibri"/>
                <a:cs typeface="Times New Roman"/>
              </a:rPr>
              <a:t>budget</a:t>
            </a:r>
          </a:p>
          <a:p>
            <a:pPr marL="342900" marR="0" lvl="0" indent="-342900">
              <a:lnSpc>
                <a:spcPct val="115000"/>
              </a:lnSpc>
              <a:spcBef>
                <a:spcPts val="0"/>
              </a:spcBef>
              <a:spcAft>
                <a:spcPts val="0"/>
              </a:spcAft>
              <a:buNone/>
            </a:pPr>
            <a:endParaRPr lang="en-US" sz="3200" dirty="0" smtClean="0">
              <a:latin typeface="Tahoma"/>
              <a:ea typeface="Calibri"/>
              <a:cs typeface="Times New Roman"/>
            </a:endParaRPr>
          </a:p>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We decided a 24’ by 48’ hoophouse would be the best choice</a:t>
            </a:r>
          </a:p>
          <a:p>
            <a:pPr marL="342900" marR="0" lvl="0" indent="-342900">
              <a:lnSpc>
                <a:spcPct val="115000"/>
              </a:lnSpc>
              <a:spcBef>
                <a:spcPts val="0"/>
              </a:spcBef>
              <a:spcAft>
                <a:spcPts val="0"/>
              </a:spcAft>
              <a:buNone/>
            </a:pPr>
            <a:endParaRPr lang="en-US" sz="3200" dirty="0" smtClean="0">
              <a:latin typeface="Calibri"/>
              <a:ea typeface="Calibri"/>
              <a:cs typeface="Times New Roman"/>
            </a:endParaRP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5" descr="IMG_0323.JPG"/>
          <p:cNvPicPr>
            <a:picLocks noChangeAspect="1"/>
          </p:cNvPicPr>
          <p:nvPr/>
        </p:nvPicPr>
        <p:blipFill>
          <a:blip r:embed="rId3" cstate="print">
            <a:lum bright="17000" contrast="21000"/>
          </a:blip>
          <a:stretch>
            <a:fillRect/>
          </a:stretch>
        </p:blipFill>
        <p:spPr>
          <a:xfrm rot="16200000">
            <a:off x="4602480" y="2255520"/>
            <a:ext cx="4632960" cy="3474720"/>
          </a:xfrm>
          <a:prstGeom prst="rect">
            <a:avLst/>
          </a:prstGeom>
        </p:spPr>
      </p:pic>
    </p:spTree>
    <p:custDataLst>
      <p:tags r:id="rId1"/>
    </p:custDataLst>
  </p:cSld>
  <p:clrMapOvr>
    <a:masterClrMapping/>
  </p:clrMapOvr>
  <p:transition spd="med" advTm="1054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lide(fromBottom)">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828800"/>
            <a:ext cx="7620000" cy="4267200"/>
          </a:xfrm>
        </p:spPr>
        <p:txBody>
          <a:bodyPr>
            <a:normAutofit/>
          </a:bodyPr>
          <a:lstStyle/>
          <a:p>
            <a:pPr marL="342900" marR="0" lvl="0" indent="-342900">
              <a:lnSpc>
                <a:spcPct val="115000"/>
              </a:lnSpc>
              <a:spcBef>
                <a:spcPts val="0"/>
              </a:spcBef>
              <a:spcAft>
                <a:spcPts val="0"/>
              </a:spcAft>
              <a:buFont typeface="Symbol"/>
              <a:buChar char=""/>
            </a:pPr>
            <a:r>
              <a:rPr lang="en-US" sz="3200" dirty="0" smtClean="0">
                <a:latin typeface="Tahoma"/>
                <a:ea typeface="Calibri"/>
                <a:cs typeface="Times New Roman"/>
              </a:rPr>
              <a:t>Order a hoophouse kit </a:t>
            </a:r>
          </a:p>
        </p:txBody>
      </p:sp>
      <p:sp>
        <p:nvSpPr>
          <p:cNvPr id="3" name="Title 2"/>
          <p:cNvSpPr>
            <a:spLocks noGrp="1"/>
          </p:cNvSpPr>
          <p:nvPr>
            <p:ph type="title"/>
          </p:nvPr>
        </p:nvSpPr>
        <p:spPr>
          <a:xfrm>
            <a:off x="457200" y="762000"/>
            <a:ext cx="8229600" cy="1219200"/>
          </a:xfrm>
        </p:spPr>
        <p:txBody>
          <a:bodyPr>
            <a:normAutofit fontScale="90000"/>
          </a:bodyPr>
          <a:lstStyle/>
          <a:p>
            <a:r>
              <a:rPr lang="en-US" b="1" u="sng" dirty="0" smtClean="0">
                <a:latin typeface="Tahoma"/>
                <a:ea typeface="Calibri"/>
                <a:cs typeface="Times New Roman"/>
              </a:rPr>
              <a:t>Plan of Action</a:t>
            </a:r>
            <a:r>
              <a:rPr lang="en-US" b="1" dirty="0" smtClean="0">
                <a:latin typeface="Tahoma"/>
                <a:ea typeface="Calibri"/>
                <a:cs typeface="Times New Roman"/>
              </a:rPr>
              <a:t/>
            </a:r>
            <a:br>
              <a:rPr lang="en-US" b="1" dirty="0" smtClean="0">
                <a:latin typeface="Tahoma"/>
                <a:ea typeface="Calibri"/>
                <a:cs typeface="Times New Roman"/>
              </a:rPr>
            </a:br>
            <a:r>
              <a:rPr lang="en-US" b="1" dirty="0" smtClean="0">
                <a:latin typeface="Tahoma"/>
                <a:ea typeface="Calibri"/>
                <a:cs typeface="Times New Roman"/>
              </a:rPr>
              <a:t>2.  Build a Greenhouse! </a:t>
            </a:r>
            <a:r>
              <a:rPr lang="en-US" dirty="0" smtClean="0">
                <a:latin typeface="Calibri"/>
                <a:ea typeface="Calibri"/>
                <a:cs typeface="Times New Roman"/>
              </a:rPr>
              <a:t/>
            </a:r>
            <a:br>
              <a:rPr lang="en-US" dirty="0" smtClean="0">
                <a:latin typeface="Calibri"/>
                <a:ea typeface="Calibri"/>
                <a:cs typeface="Times New Roman"/>
              </a:rPr>
            </a:br>
            <a:endParaRPr lang="en-US" dirty="0"/>
          </a:p>
        </p:txBody>
      </p:sp>
      <p:pic>
        <p:nvPicPr>
          <p:cNvPr id="6" name="Picture 2"/>
          <p:cNvPicPr>
            <a:picLocks noChangeAspect="1" noChangeArrowheads="1"/>
          </p:cNvPicPr>
          <p:nvPr/>
        </p:nvPicPr>
        <p:blipFill>
          <a:blip r:embed="rId3" cstate="print"/>
          <a:srcRect/>
          <a:stretch>
            <a:fillRect/>
          </a:stretch>
        </p:blipFill>
        <p:spPr bwMode="auto">
          <a:xfrm>
            <a:off x="1371600" y="3200400"/>
            <a:ext cx="6584824" cy="2974930"/>
          </a:xfrm>
          <a:prstGeom prst="rect">
            <a:avLst/>
          </a:prstGeom>
          <a:noFill/>
          <a:ln w="9525">
            <a:noFill/>
            <a:miter lim="800000"/>
            <a:headEnd/>
            <a:tailEnd/>
          </a:ln>
          <a:effectLst/>
        </p:spPr>
      </p:pic>
    </p:spTree>
    <p:custDataLst>
      <p:tags r:id="rId1"/>
    </p:custDataLst>
  </p:cSld>
  <p:clrMapOvr>
    <a:masterClrMapping/>
  </p:clrMapOvr>
  <p:transition spd="med" advTm="662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4"/>
</p:tagLst>
</file>

<file path=ppt/tags/tag10.xml><?xml version="1.0" encoding="utf-8"?>
<p:tagLst xmlns:a="http://schemas.openxmlformats.org/drawingml/2006/main" xmlns:r="http://schemas.openxmlformats.org/officeDocument/2006/relationships" xmlns:p="http://schemas.openxmlformats.org/presentationml/2006/main">
  <p:tag name="TIMING" val="|1.6|1.8|1.5"/>
</p:tagLst>
</file>

<file path=ppt/tags/tag11.xml><?xml version="1.0" encoding="utf-8"?>
<p:tagLst xmlns:a="http://schemas.openxmlformats.org/drawingml/2006/main" xmlns:r="http://schemas.openxmlformats.org/officeDocument/2006/relationships" xmlns:p="http://schemas.openxmlformats.org/presentationml/2006/main">
  <p:tag name="TIMING" val="|1.8|1.7"/>
</p:tagLst>
</file>

<file path=ppt/tags/tag12.xml><?xml version="1.0" encoding="utf-8"?>
<p:tagLst xmlns:a="http://schemas.openxmlformats.org/drawingml/2006/main" xmlns:r="http://schemas.openxmlformats.org/officeDocument/2006/relationships" xmlns:p="http://schemas.openxmlformats.org/presentationml/2006/main">
  <p:tag name="TIMING" val="|2|2.1|2.1|2.3"/>
</p:tagLst>
</file>

<file path=ppt/tags/tag13.xml><?xml version="1.0" encoding="utf-8"?>
<p:tagLst xmlns:a="http://schemas.openxmlformats.org/drawingml/2006/main" xmlns:r="http://schemas.openxmlformats.org/officeDocument/2006/relationships" xmlns:p="http://schemas.openxmlformats.org/presentationml/2006/main">
  <p:tag name="TIMING" val="|2.9|2.2|2.4"/>
</p:tagLst>
</file>

<file path=ppt/tags/tag14.xml><?xml version="1.0" encoding="utf-8"?>
<p:tagLst xmlns:a="http://schemas.openxmlformats.org/drawingml/2006/main" xmlns:r="http://schemas.openxmlformats.org/officeDocument/2006/relationships" xmlns:p="http://schemas.openxmlformats.org/presentationml/2006/main">
  <p:tag name="TIMING" val="|1.5|2.1|2.2"/>
</p:tagLst>
</file>

<file path=ppt/tags/tag15.xml><?xml version="1.0" encoding="utf-8"?>
<p:tagLst xmlns:a="http://schemas.openxmlformats.org/drawingml/2006/main" xmlns:r="http://schemas.openxmlformats.org/officeDocument/2006/relationships" xmlns:p="http://schemas.openxmlformats.org/presentationml/2006/main">
  <p:tag name="TIMING" val="|2.1|2|2|2.5"/>
</p:tagLst>
</file>

<file path=ppt/tags/tag16.xml><?xml version="1.0" encoding="utf-8"?>
<p:tagLst xmlns:a="http://schemas.openxmlformats.org/drawingml/2006/main" xmlns:r="http://schemas.openxmlformats.org/officeDocument/2006/relationships" xmlns:p="http://schemas.openxmlformats.org/presentationml/2006/main">
  <p:tag name="TIMING" val="|1.5|1.4|1.7"/>
</p:tagLst>
</file>

<file path=ppt/tags/tag17.xml><?xml version="1.0" encoding="utf-8"?>
<p:tagLst xmlns:a="http://schemas.openxmlformats.org/drawingml/2006/main" xmlns:r="http://schemas.openxmlformats.org/officeDocument/2006/relationships" xmlns:p="http://schemas.openxmlformats.org/presentationml/2006/main">
  <p:tag name="TIMING" val="|1.5"/>
</p:tagLst>
</file>

<file path=ppt/tags/tag18.xml><?xml version="1.0" encoding="utf-8"?>
<p:tagLst xmlns:a="http://schemas.openxmlformats.org/drawingml/2006/main" xmlns:r="http://schemas.openxmlformats.org/officeDocument/2006/relationships" xmlns:p="http://schemas.openxmlformats.org/presentationml/2006/main">
  <p:tag name="TIMING" val="|6.2"/>
</p:tagLst>
</file>

<file path=ppt/tags/tag19.xml><?xml version="1.0" encoding="utf-8"?>
<p:tagLst xmlns:a="http://schemas.openxmlformats.org/drawingml/2006/main" xmlns:r="http://schemas.openxmlformats.org/officeDocument/2006/relationships" xmlns:p="http://schemas.openxmlformats.org/presentationml/2006/main">
  <p:tag name="TIMING" val="|1.8|6.4"/>
</p:tagLst>
</file>

<file path=ppt/tags/tag2.xml><?xml version="1.0" encoding="utf-8"?>
<p:tagLst xmlns:a="http://schemas.openxmlformats.org/drawingml/2006/main" xmlns:r="http://schemas.openxmlformats.org/officeDocument/2006/relationships" xmlns:p="http://schemas.openxmlformats.org/presentationml/2006/main">
  <p:tag name="TIMING" val="|2.3|2.3|2.5|2.6|2.7"/>
</p:tagLst>
</file>

<file path=ppt/tags/tag20.xml><?xml version="1.0" encoding="utf-8"?>
<p:tagLst xmlns:a="http://schemas.openxmlformats.org/drawingml/2006/main" xmlns:r="http://schemas.openxmlformats.org/officeDocument/2006/relationships" xmlns:p="http://schemas.openxmlformats.org/presentationml/2006/main">
  <p:tag name="TIMING" val="|6.9|6.1"/>
</p:tagLst>
</file>

<file path=ppt/tags/tag21.xml><?xml version="1.0" encoding="utf-8"?>
<p:tagLst xmlns:a="http://schemas.openxmlformats.org/drawingml/2006/main" xmlns:r="http://schemas.openxmlformats.org/officeDocument/2006/relationships" xmlns:p="http://schemas.openxmlformats.org/presentationml/2006/main">
  <p:tag name="TIMING" val="|3.2|3.1|3.5"/>
</p:tagLst>
</file>

<file path=ppt/tags/tag3.xml><?xml version="1.0" encoding="utf-8"?>
<p:tagLst xmlns:a="http://schemas.openxmlformats.org/drawingml/2006/main" xmlns:r="http://schemas.openxmlformats.org/officeDocument/2006/relationships" xmlns:p="http://schemas.openxmlformats.org/presentationml/2006/main">
  <p:tag name="TIMING" val="|2.9|2.5|2.4|2.2|2.3|4.4"/>
</p:tagLst>
</file>

<file path=ppt/tags/tag4.xml><?xml version="1.0" encoding="utf-8"?>
<p:tagLst xmlns:a="http://schemas.openxmlformats.org/drawingml/2006/main" xmlns:r="http://schemas.openxmlformats.org/officeDocument/2006/relationships" xmlns:p="http://schemas.openxmlformats.org/presentationml/2006/main">
  <p:tag name="TIMING" val="|3.1|3|1.6|1.5"/>
</p:tagLst>
</file>

<file path=ppt/tags/tag5.xml><?xml version="1.0" encoding="utf-8"?>
<p:tagLst xmlns:a="http://schemas.openxmlformats.org/drawingml/2006/main" xmlns:r="http://schemas.openxmlformats.org/officeDocument/2006/relationships" xmlns:p="http://schemas.openxmlformats.org/presentationml/2006/main">
  <p:tag name="TIMING" val="|5.3"/>
</p:tagLst>
</file>

<file path=ppt/tags/tag6.xml><?xml version="1.0" encoding="utf-8"?>
<p:tagLst xmlns:a="http://schemas.openxmlformats.org/drawingml/2006/main" xmlns:r="http://schemas.openxmlformats.org/officeDocument/2006/relationships" xmlns:p="http://schemas.openxmlformats.org/presentationml/2006/main">
  <p:tag name="TIMING" val="|1.5"/>
</p:tagLst>
</file>

<file path=ppt/tags/tag7.xml><?xml version="1.0" encoding="utf-8"?>
<p:tagLst xmlns:a="http://schemas.openxmlformats.org/drawingml/2006/main" xmlns:r="http://schemas.openxmlformats.org/officeDocument/2006/relationships" xmlns:p="http://schemas.openxmlformats.org/presentationml/2006/main">
  <p:tag name="TIMING" val="|1.7|1.6"/>
</p:tagLst>
</file>

<file path=ppt/tags/tag8.xml><?xml version="1.0" encoding="utf-8"?>
<p:tagLst xmlns:a="http://schemas.openxmlformats.org/drawingml/2006/main" xmlns:r="http://schemas.openxmlformats.org/officeDocument/2006/relationships" xmlns:p="http://schemas.openxmlformats.org/presentationml/2006/main">
  <p:tag name="TIMING" val="|3.6|1.1|1.2"/>
</p:tagLst>
</file>

<file path=ppt/tags/tag9.xml><?xml version="1.0" encoding="utf-8"?>
<p:tagLst xmlns:a="http://schemas.openxmlformats.org/drawingml/2006/main" xmlns:r="http://schemas.openxmlformats.org/officeDocument/2006/relationships" xmlns:p="http://schemas.openxmlformats.org/presentationml/2006/main">
  <p:tag name="TIMING" val="|1.7|1.7|1.8|1.7"/>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Custom 1">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FBEF59"/>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534</TotalTime>
  <Words>618</Words>
  <Application>Microsoft Office PowerPoint</Application>
  <PresentationFormat>On-screen Show (4:3)</PresentationFormat>
  <Paragraphs>104</Paragraphs>
  <Slides>28</Slides>
  <Notes>12</Notes>
  <HiddenSlides>1</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Paper</vt:lpstr>
      <vt:lpstr>Glenvar Grows Greens</vt:lpstr>
      <vt:lpstr>Overall Goal: </vt:lpstr>
      <vt:lpstr>Project Goals: </vt:lpstr>
      <vt:lpstr>School Participants: </vt:lpstr>
      <vt:lpstr>Community Participants: </vt:lpstr>
      <vt:lpstr>Plan of Action 1.  Build Cold Frames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Plan of Action 2.  Build a Greenhouse!  </vt:lpstr>
      <vt:lpstr>What’s left to do…</vt:lpstr>
      <vt:lpstr>Our Project is Sustainable!  </vt:lpstr>
      <vt:lpstr>Our Project is Sustainable!  </vt:lpstr>
      <vt:lpstr>Future Proposed Plans: </vt:lpstr>
      <vt:lpstr>Monitor our progress…</vt:lpstr>
      <vt:lpstr>GLENVAR GROWS GREENS!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Glenvar Grow Greens</dc:title>
  <dc:creator>rcs</dc:creator>
  <cp:lastModifiedBy>Ann Fajardo</cp:lastModifiedBy>
  <cp:revision>92</cp:revision>
  <dcterms:created xsi:type="dcterms:W3CDTF">2011-03-17T14:23:24Z</dcterms:created>
  <dcterms:modified xsi:type="dcterms:W3CDTF">2011-04-27T14:52:56Z</dcterms:modified>
</cp:coreProperties>
</file>